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64" r:id="rId2"/>
    <p:sldMasterId id="2147483777" r:id="rId3"/>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6"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9144000" cy="5143500" type="screen16x9"/>
  <p:notesSz cx="6858000" cy="9144000"/>
  <p:embeddedFontLst>
    <p:embeddedFont>
      <p:font typeface="Barlow" panose="00000500000000000000" pitchFamily="2" charset="0"/>
      <p:regular r:id="rId52"/>
      <p:bold r:id="rId53"/>
      <p:italic r:id="rId54"/>
      <p:boldItalic r:id="rId55"/>
    </p:embeddedFont>
    <p:embeddedFont>
      <p:font typeface="Barlow ExtraLight" panose="00000300000000000000" pitchFamily="2" charset="0"/>
      <p:regular r:id="rId56"/>
      <p:bold r:id="rId57"/>
      <p:italic r:id="rId58"/>
      <p:boldItalic r:id="rId59"/>
    </p:embeddedFont>
    <p:embeddedFont>
      <p:font typeface="Barlow Light" panose="00000400000000000000" pitchFamily="2" charset="0"/>
      <p:regular r:id="rId60"/>
      <p:bold r:id="rId61"/>
      <p:italic r:id="rId62"/>
      <p:boldItalic r:id="rId63"/>
    </p:embeddedFont>
    <p:embeddedFont>
      <p:font typeface="Barlow Medium" panose="00000600000000000000" pitchFamily="2" charset="0"/>
      <p:regular r:id="rId64"/>
      <p:bold r:id="rId65"/>
      <p:italic r:id="rId66"/>
      <p:boldItalic r:id="rId67"/>
    </p:embeddedFont>
    <p:embeddedFont>
      <p:font typeface="Century Gothic" panose="020B0502020202020204" pitchFamily="34" charset="0"/>
      <p:regular r:id="rId68"/>
      <p:bold r:id="rId69"/>
      <p:italic r:id="rId70"/>
      <p:boldItalic r:id="rId71"/>
    </p:embeddedFont>
    <p:embeddedFont>
      <p:font typeface="Corbel" panose="020B0503020204020204" pitchFamily="34" charset="0"/>
      <p:regular r:id="rId72"/>
      <p:bold r:id="rId73"/>
      <p:italic r:id="rId74"/>
      <p:boldItalic r:id="rId75"/>
    </p:embeddedFont>
    <p:embeddedFont>
      <p:font typeface="Hepta Slab" panose="020B0604020202020204" charset="0"/>
      <p:regular r:id="rId76"/>
      <p:bold r:id="rId77"/>
    </p:embeddedFont>
    <p:embeddedFont>
      <p:font typeface="Hepta Slab Light" panose="020B0604020202020204" charset="0"/>
      <p:regular r:id="rId78"/>
      <p:bold r:id="rId79"/>
    </p:embeddedFont>
    <p:embeddedFont>
      <p:font typeface="Hepta Slab Medium" panose="020B0604020202020204" charset="0"/>
      <p:regular r:id="rId80"/>
      <p:bold r:id="rId81"/>
    </p:embeddedFont>
    <p:embeddedFont>
      <p:font typeface="Roboto" panose="02000000000000000000" pitchFamily="2" charset="0"/>
      <p:regular r:id="rId82"/>
      <p:bold r:id="rId83"/>
      <p:italic r:id="rId84"/>
      <p:boldItalic r:id="rId85"/>
    </p:embeddedFont>
    <p:embeddedFont>
      <p:font typeface="Roboto Mono" panose="00000009000000000000" pitchFamily="49" charset="0"/>
      <p:regular r:id="rId86"/>
      <p:bold r:id="rId87"/>
      <p:italic r:id="rId88"/>
      <p:boldItalic r:id="rId89"/>
    </p:embeddedFont>
    <p:embeddedFont>
      <p:font typeface="Rockwell" panose="02060603020205020403" pitchFamily="18" charset="0"/>
      <p:regular r:id="rId90"/>
      <p:bold r:id="rId91"/>
      <p:italic r:id="rId92"/>
      <p:boldItalic r:id="rId93"/>
    </p:embeddedFont>
    <p:embeddedFont>
      <p:font typeface="Rockwell Condensed" panose="02060603050405020104" pitchFamily="18" charset="0"/>
      <p:regular r:id="rId94"/>
      <p:bold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A8C1E2-8622-4B38-AF0C-C0F0F5A13D47}">
  <a:tblStyle styleId="{7AA8C1E2-8622-4B38-AF0C-C0F0F5A13D4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98" autoAdjust="0"/>
  </p:normalViewPr>
  <p:slideViewPr>
    <p:cSldViewPr snapToGrid="0">
      <p:cViewPr varScale="1">
        <p:scale>
          <a:sx n="161" d="100"/>
          <a:sy n="161" d="100"/>
        </p:scale>
        <p:origin x="1794"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font" Target="fonts/font3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2.xml"/><Relationship Id="rId90" Type="http://schemas.openxmlformats.org/officeDocument/2006/relationships/font" Target="fonts/font39.fntdata"/><Relationship Id="rId95" Type="http://schemas.openxmlformats.org/officeDocument/2006/relationships/font" Target="fonts/font4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3.fntdata"/><Relationship Id="rId69" Type="http://schemas.openxmlformats.org/officeDocument/2006/relationships/font" Target="fonts/font18.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font" Target="fonts/font37.fntdata"/><Relationship Id="rId91" Type="http://schemas.openxmlformats.org/officeDocument/2006/relationships/font" Target="fonts/font4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94" Type="http://schemas.openxmlformats.org/officeDocument/2006/relationships/font" Target="fonts/font43.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4.fntdata"/><Relationship Id="rId76" Type="http://schemas.openxmlformats.org/officeDocument/2006/relationships/font" Target="fonts/font25.fntdata"/><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20.fntdata"/><Relationship Id="rId92" Type="http://schemas.openxmlformats.org/officeDocument/2006/relationships/font" Target="fonts/font4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5.fntdata"/><Relationship Id="rId87" Type="http://schemas.openxmlformats.org/officeDocument/2006/relationships/font" Target="fonts/font36.fntdata"/><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5.fntdata"/><Relationship Id="rId77"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font" Target="fonts/font21.fntdata"/><Relationship Id="rId93" Type="http://schemas.openxmlformats.org/officeDocument/2006/relationships/font" Target="fonts/font42.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2703cec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2703cec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2703cece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2703cec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Char char="●"/>
            </a:pPr>
            <a:r>
              <a:rPr lang="en" sz="1000" b="1">
                <a:solidFill>
                  <a:schemeClr val="dk1"/>
                </a:solidFill>
              </a:rPr>
              <a:t>robot vacuum</a:t>
            </a:r>
            <a:endParaRPr sz="1000" b="1">
              <a:solidFill>
                <a:schemeClr val="dk1"/>
              </a:solidFill>
            </a:endParaRPr>
          </a:p>
          <a:p>
            <a:pPr marL="457200" lvl="0" indent="-292100" algn="l" rtl="0">
              <a:spcBef>
                <a:spcPts val="0"/>
              </a:spcBef>
              <a:spcAft>
                <a:spcPts val="0"/>
              </a:spcAft>
              <a:buClr>
                <a:schemeClr val="dk1"/>
              </a:buClr>
              <a:buSzPts val="1000"/>
              <a:buChar char="●"/>
            </a:pPr>
            <a:r>
              <a:rPr lang="en" sz="1000" b="1">
                <a:solidFill>
                  <a:schemeClr val="dk1"/>
                </a:solidFill>
              </a:rPr>
              <a:t>robot mower </a:t>
            </a:r>
            <a:endParaRPr sz="1000"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5270c9128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5270c9128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4bea9ce81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4bea9ce81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4d30c3d1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4d30c3d1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5270c9128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5270c9128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4d30c3d13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4d30c3d1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4d30c3d13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4d30c3d13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 sz="1700" b="1">
                <a:solidFill>
                  <a:schemeClr val="dk1"/>
                </a:solidFill>
              </a:rPr>
              <a:t>Practical Recommendations:</a:t>
            </a:r>
            <a:endParaRPr sz="17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Use </a:t>
            </a:r>
            <a:r>
              <a:rPr lang="en" b="1">
                <a:solidFill>
                  <a:schemeClr val="dk1"/>
                </a:solidFill>
              </a:rPr>
              <a:t>SOR</a:t>
            </a:r>
            <a:r>
              <a:rPr lang="en">
                <a:solidFill>
                  <a:schemeClr val="dk1"/>
                </a:solidFill>
              </a:rPr>
              <a:t> when dealing with variable point cloud densities or unknown density distributions.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Use </a:t>
            </a:r>
            <a:r>
              <a:rPr lang="en" b="1">
                <a:solidFill>
                  <a:schemeClr val="dk1"/>
                </a:solidFill>
              </a:rPr>
              <a:t>ROR</a:t>
            </a:r>
            <a:r>
              <a:rPr lang="en">
                <a:solidFill>
                  <a:schemeClr val="dk1"/>
                </a:solidFill>
              </a:rPr>
              <a:t> when point cloud density is relatively uniform or you clearly understand your data's spatial distribution.</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Both filters are commonly available in libraries such as </a:t>
            </a:r>
            <a:r>
              <a:rPr lang="en" b="1">
                <a:solidFill>
                  <a:schemeClr val="dk1"/>
                </a:solidFill>
              </a:rPr>
              <a:t>PCL (Point Cloud Library)</a:t>
            </a:r>
            <a:r>
              <a:rPr lang="en">
                <a:solidFill>
                  <a:schemeClr val="dk1"/>
                </a:solidFill>
              </a:rPr>
              <a:t> and </a:t>
            </a:r>
            <a:r>
              <a:rPr lang="en" b="1">
                <a:solidFill>
                  <a:schemeClr val="dk1"/>
                </a:solidFill>
              </a:rPr>
              <a:t>Open3D</a:t>
            </a:r>
            <a:r>
              <a:rPr lang="en">
                <a:solidFill>
                  <a:schemeClr val="dk1"/>
                </a:solidFill>
              </a:rPr>
              <a:t>.</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bea9ce81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4bea9ce81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4bea9ce81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4bea9ce81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270c9128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270c9128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a space weapon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 a 3D scan device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 a security system.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4e378647e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4e378647e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4bea9ce81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4bea9ce81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52616af4c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52616af4c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4bea9ce81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4bea9ce81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52616af4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52616af4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525c106b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525c106b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52616af4c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52616af4c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2616af4c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2616af4c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 an affine transformation matrix by a mini-network (T-net)</a:t>
            </a:r>
            <a:br>
              <a:rPr lang="en"/>
            </a:br>
            <a:br>
              <a:rPr lang="en"/>
            </a:br>
            <a:r>
              <a:rPr lang="en"/>
              <a:t>The first transformation network is a mini-PointNet that</a:t>
            </a:r>
            <a:endParaRPr/>
          </a:p>
          <a:p>
            <a:pPr marL="0" lvl="0" indent="0" algn="l" rtl="0">
              <a:spcBef>
                <a:spcPts val="0"/>
              </a:spcBef>
              <a:spcAft>
                <a:spcPts val="0"/>
              </a:spcAft>
              <a:buClr>
                <a:schemeClr val="dk1"/>
              </a:buClr>
              <a:buSzPts val="1100"/>
              <a:buFont typeface="Arial"/>
              <a:buNone/>
            </a:pPr>
            <a:r>
              <a:rPr lang="en"/>
              <a:t>takes raw point cloud as input and regresses to a 3  3</a:t>
            </a:r>
            <a:endParaRPr/>
          </a:p>
          <a:p>
            <a:pPr marL="0" lvl="0" indent="0" algn="l" rtl="0">
              <a:spcBef>
                <a:spcPts val="0"/>
              </a:spcBef>
              <a:spcAft>
                <a:spcPts val="0"/>
              </a:spcAft>
              <a:buClr>
                <a:schemeClr val="dk1"/>
              </a:buClr>
              <a:buSzPts val="1100"/>
              <a:buFont typeface="Arial"/>
              <a:buNone/>
            </a:pPr>
            <a:r>
              <a:rPr lang="en"/>
              <a:t>matrix. It’s composed of a shared MLP(64; 128; 1024)</a:t>
            </a:r>
            <a:endParaRPr/>
          </a:p>
          <a:p>
            <a:pPr marL="0" lvl="0" indent="0" algn="l" rtl="0">
              <a:spcBef>
                <a:spcPts val="0"/>
              </a:spcBef>
              <a:spcAft>
                <a:spcPts val="0"/>
              </a:spcAft>
              <a:buClr>
                <a:schemeClr val="dk1"/>
              </a:buClr>
              <a:buSzPts val="1100"/>
              <a:buFont typeface="Arial"/>
              <a:buNone/>
            </a:pPr>
            <a:r>
              <a:rPr lang="en"/>
              <a:t>network (with layer output sizes 64, 128, 1024) on each</a:t>
            </a:r>
            <a:endParaRPr/>
          </a:p>
          <a:p>
            <a:pPr marL="0" lvl="0" indent="0" algn="l" rtl="0">
              <a:spcBef>
                <a:spcPts val="0"/>
              </a:spcBef>
              <a:spcAft>
                <a:spcPts val="0"/>
              </a:spcAft>
              <a:buClr>
                <a:schemeClr val="dk1"/>
              </a:buClr>
              <a:buSzPts val="1100"/>
              <a:buFont typeface="Arial"/>
              <a:buNone/>
            </a:pPr>
            <a:r>
              <a:rPr lang="en"/>
              <a:t>point, a max pooling across points and two fully connected</a:t>
            </a:r>
            <a:endParaRPr/>
          </a:p>
          <a:p>
            <a:pPr marL="0" lvl="0" indent="0" algn="l" rtl="0">
              <a:spcBef>
                <a:spcPts val="0"/>
              </a:spcBef>
              <a:spcAft>
                <a:spcPts val="0"/>
              </a:spcAft>
              <a:buClr>
                <a:schemeClr val="dk1"/>
              </a:buClr>
              <a:buSzPts val="1100"/>
              <a:buFont typeface="Arial"/>
              <a:buNone/>
            </a:pPr>
            <a:r>
              <a:rPr lang="en"/>
              <a:t>layers with output sizes 512, 256. The output matrix is</a:t>
            </a:r>
            <a:endParaRPr/>
          </a:p>
          <a:p>
            <a:pPr marL="0" lvl="0" indent="0" algn="l" rtl="0">
              <a:spcBef>
                <a:spcPts val="0"/>
              </a:spcBef>
              <a:spcAft>
                <a:spcPts val="0"/>
              </a:spcAft>
              <a:buClr>
                <a:schemeClr val="dk1"/>
              </a:buClr>
              <a:buSzPts val="1100"/>
              <a:buFont typeface="Arial"/>
              <a:buNone/>
            </a:pPr>
            <a:r>
              <a:rPr lang="en"/>
              <a:t>initialized as an identity matrix. All layers, except the last</a:t>
            </a:r>
            <a:endParaRPr/>
          </a:p>
          <a:p>
            <a:pPr marL="0" lvl="0" indent="0" algn="l" rtl="0">
              <a:spcBef>
                <a:spcPts val="0"/>
              </a:spcBef>
              <a:spcAft>
                <a:spcPts val="0"/>
              </a:spcAft>
              <a:buClr>
                <a:schemeClr val="dk1"/>
              </a:buClr>
              <a:buSzPts val="1100"/>
              <a:buFont typeface="Arial"/>
              <a:buNone/>
            </a:pPr>
            <a:r>
              <a:rPr lang="en"/>
              <a:t>one, include ReLU and batch normalization.</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5270c9128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5270c9128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 an affine transformation matrix by a mini-network (T-net)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5270c9128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5270c9128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T-Net?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270c9128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270c9128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It improves focus and portrait effects in night mode by understanding depth better.</a:t>
            </a:r>
            <a:endParaRPr>
              <a:solidFill>
                <a:schemeClr val="dk1"/>
              </a:solidFill>
            </a:endParaRPr>
          </a:p>
          <a:p>
            <a:pPr marL="0" lvl="0" indent="0" algn="l" rtl="0">
              <a:spcBef>
                <a:spcPts val="0"/>
              </a:spcBef>
              <a:spcAft>
                <a:spcPts val="0"/>
              </a:spcAft>
              <a:buNone/>
            </a:pPr>
            <a:r>
              <a:rPr lang="en">
                <a:solidFill>
                  <a:schemeClr val="dk1"/>
                </a:solidFill>
              </a:rPr>
              <a:t>B.  Apps like Measure or IKEA Place use LiDAR to </a:t>
            </a:r>
            <a:r>
              <a:rPr lang="en" b="1">
                <a:solidFill>
                  <a:schemeClr val="dk1"/>
                </a:solidFill>
              </a:rPr>
              <a:t>accurately measure</a:t>
            </a:r>
            <a:r>
              <a:rPr lang="en">
                <a:solidFill>
                  <a:schemeClr val="dk1"/>
                </a:solidFill>
              </a:rPr>
              <a:t> spaces and objects.</a:t>
            </a:r>
            <a:endParaRPr>
              <a:solidFill>
                <a:schemeClr val="dk1"/>
              </a:solidFill>
            </a:endParaRPr>
          </a:p>
          <a:p>
            <a:pPr marL="0" lvl="0" indent="0" algn="l" rtl="0">
              <a:spcBef>
                <a:spcPts val="0"/>
              </a:spcBef>
              <a:spcAft>
                <a:spcPts val="0"/>
              </a:spcAft>
              <a:buNone/>
            </a:pPr>
            <a:r>
              <a:rPr lang="en">
                <a:solidFill>
                  <a:schemeClr val="dk1"/>
                </a:solidFill>
              </a:rPr>
              <a:t>C.  AR apps (like those from IKEA, Snapchat, or games) can </a:t>
            </a:r>
            <a:r>
              <a:rPr lang="en" b="1">
                <a:solidFill>
                  <a:schemeClr val="dk1"/>
                </a:solidFill>
              </a:rPr>
              <a:t>anchor virtual objects</a:t>
            </a:r>
            <a:r>
              <a:rPr lang="en">
                <a:solidFill>
                  <a:schemeClr val="dk1"/>
                </a:solidFill>
              </a:rPr>
              <a:t> more realistically in your environment.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4e2ab603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4e2ab603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Canonicalization -</a:t>
            </a:r>
            <a:br>
              <a:rPr lang="en"/>
            </a:br>
            <a:r>
              <a:rPr lang="en">
                <a:solidFill>
                  <a:schemeClr val="dk1"/>
                </a:solidFill>
              </a:rPr>
              <a:t>To </a:t>
            </a:r>
            <a:r>
              <a:rPr lang="en" b="1">
                <a:solidFill>
                  <a:schemeClr val="dk1"/>
                </a:solidFill>
              </a:rPr>
              <a:t>canonicalize</a:t>
            </a:r>
            <a:r>
              <a:rPr lang="en">
                <a:solidFill>
                  <a:schemeClr val="dk1"/>
                </a:solidFill>
              </a:rPr>
              <a:t> something means to </a:t>
            </a:r>
            <a:r>
              <a:rPr lang="en" b="1">
                <a:solidFill>
                  <a:schemeClr val="dk1"/>
                </a:solidFill>
              </a:rPr>
              <a:t>transform it into a standard, consistent, or normalized form</a:t>
            </a:r>
            <a:r>
              <a:rPr lang="en">
                <a:solidFill>
                  <a:schemeClr val="dk1"/>
                </a:solidFill>
              </a:rPr>
              <a:t> — so that it's easier to process, compare, or analyze.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Think of it as saying:</a:t>
            </a:r>
            <a:endParaRPr>
              <a:solidFill>
                <a:schemeClr val="dk1"/>
              </a:solidFill>
            </a:endParaRPr>
          </a:p>
          <a:p>
            <a:pPr marL="381000" marR="381000" lvl="0" indent="0" algn="l" rtl="0">
              <a:lnSpc>
                <a:spcPct val="115000"/>
              </a:lnSpc>
              <a:spcBef>
                <a:spcPts val="1200"/>
              </a:spcBef>
              <a:spcAft>
                <a:spcPts val="0"/>
              </a:spcAft>
              <a:buNone/>
            </a:pPr>
            <a:r>
              <a:rPr lang="en">
                <a:solidFill>
                  <a:schemeClr val="dk1"/>
                </a:solidFill>
              </a:rPr>
              <a:t>“No matter how the input is rotated, flipped, or scaled, let’s </a:t>
            </a:r>
            <a:r>
              <a:rPr lang="en" b="1">
                <a:solidFill>
                  <a:schemeClr val="dk1"/>
                </a:solidFill>
              </a:rPr>
              <a:t>rearrange it</a:t>
            </a:r>
            <a:r>
              <a:rPr lang="en">
                <a:solidFill>
                  <a:schemeClr val="dk1"/>
                </a:solidFill>
              </a:rPr>
              <a:t> to a standard version, so we can recognize it.”</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4e2ab603a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34e2ab603a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wait, why 3x3? not 4x4?</a:t>
            </a:r>
            <a:br>
              <a:rPr lang="en"/>
            </a:br>
            <a:r>
              <a:rPr lang="en">
                <a:solidFill>
                  <a:schemeClr val="dk1"/>
                </a:solidFill>
              </a:rPr>
              <a:t>This is a </a:t>
            </a:r>
            <a:r>
              <a:rPr lang="en" b="1">
                <a:solidFill>
                  <a:schemeClr val="dk1"/>
                </a:solidFill>
              </a:rPr>
              <a:t>linear transformation</a:t>
            </a:r>
            <a:r>
              <a:rPr lang="en">
                <a:solidFill>
                  <a:schemeClr val="dk1"/>
                </a:solidFill>
              </a:rPr>
              <a: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Includes </a:t>
            </a:r>
            <a:r>
              <a:rPr lang="en" b="1">
                <a:solidFill>
                  <a:schemeClr val="dk1"/>
                </a:solidFill>
              </a:rPr>
              <a:t>rotation</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scaling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shearing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possibly </a:t>
            </a:r>
            <a:r>
              <a:rPr lang="en" b="1">
                <a:solidFill>
                  <a:schemeClr val="dk1"/>
                </a:solidFill>
              </a:rPr>
              <a:t>reflection</a:t>
            </a:r>
            <a:br>
              <a:rPr lang="en" b="1">
                <a:solidFill>
                  <a:schemeClr val="dk1"/>
                </a:solidFill>
              </a:rPr>
            </a:br>
            <a:endParaRPr b="1">
              <a:solidFill>
                <a:schemeClr val="dk1"/>
              </a:solidFill>
            </a:endParaRPr>
          </a:p>
          <a:p>
            <a:pPr marL="0" lvl="0" indent="0" algn="l" rtl="0">
              <a:lnSpc>
                <a:spcPct val="115000"/>
              </a:lnSpc>
              <a:spcBef>
                <a:spcPts val="1200"/>
              </a:spcBef>
              <a:spcAft>
                <a:spcPts val="0"/>
              </a:spcAft>
              <a:buNone/>
            </a:pPr>
            <a:r>
              <a:rPr lang="en">
                <a:solidFill>
                  <a:schemeClr val="dk1"/>
                </a:solidFill>
              </a:rPr>
              <a:t>But it does </a:t>
            </a:r>
            <a:r>
              <a:rPr lang="en" b="1">
                <a:solidFill>
                  <a:schemeClr val="dk1"/>
                </a:solidFill>
              </a:rPr>
              <a:t>not</a:t>
            </a:r>
            <a:r>
              <a:rPr lang="en">
                <a:solidFill>
                  <a:schemeClr val="dk1"/>
                </a:solidFill>
              </a:rPr>
              <a:t> include </a:t>
            </a:r>
            <a:r>
              <a:rPr lang="en" b="1">
                <a:solidFill>
                  <a:schemeClr val="dk1"/>
                </a:solidFill>
              </a:rPr>
              <a:t>translation</a:t>
            </a:r>
            <a:r>
              <a:rPr lang="en">
                <a:solidFill>
                  <a:schemeClr val="dk1"/>
                </a:solidFill>
              </a:rPr>
              <a:t>.</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4e2ab603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4e2ab603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wait, why 3x3? not 4x4?</a:t>
            </a:r>
            <a:br>
              <a:rPr lang="en"/>
            </a:br>
            <a:r>
              <a:rPr lang="en">
                <a:solidFill>
                  <a:schemeClr val="dk1"/>
                </a:solidFill>
              </a:rPr>
              <a:t>This is a </a:t>
            </a:r>
            <a:r>
              <a:rPr lang="en" b="1">
                <a:solidFill>
                  <a:schemeClr val="dk1"/>
                </a:solidFill>
              </a:rPr>
              <a:t>linear transformation</a:t>
            </a:r>
            <a:r>
              <a:rPr lang="en">
                <a:solidFill>
                  <a:schemeClr val="dk1"/>
                </a:solidFill>
              </a:rPr>
              <a: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Includes </a:t>
            </a:r>
            <a:r>
              <a:rPr lang="en" b="1">
                <a:solidFill>
                  <a:schemeClr val="dk1"/>
                </a:solidFill>
              </a:rPr>
              <a:t>rotation</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scaling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shearing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possibly </a:t>
            </a:r>
            <a:r>
              <a:rPr lang="en" b="1">
                <a:solidFill>
                  <a:schemeClr val="dk1"/>
                </a:solidFill>
              </a:rPr>
              <a:t>reflection</a:t>
            </a:r>
            <a:br>
              <a:rPr lang="en" b="1">
                <a:solidFill>
                  <a:schemeClr val="dk1"/>
                </a:solidFill>
              </a:rPr>
            </a:br>
            <a:endParaRPr b="1">
              <a:solidFill>
                <a:schemeClr val="dk1"/>
              </a:solidFill>
            </a:endParaRPr>
          </a:p>
          <a:p>
            <a:pPr marL="0" lvl="0" indent="0" algn="l" rtl="0">
              <a:lnSpc>
                <a:spcPct val="115000"/>
              </a:lnSpc>
              <a:spcBef>
                <a:spcPts val="1200"/>
              </a:spcBef>
              <a:spcAft>
                <a:spcPts val="0"/>
              </a:spcAft>
              <a:buNone/>
            </a:pPr>
            <a:r>
              <a:rPr lang="en">
                <a:solidFill>
                  <a:schemeClr val="dk1"/>
                </a:solidFill>
              </a:rPr>
              <a:t>But it does </a:t>
            </a:r>
            <a:r>
              <a:rPr lang="en" b="1">
                <a:solidFill>
                  <a:schemeClr val="dk1"/>
                </a:solidFill>
              </a:rPr>
              <a:t>not</a:t>
            </a:r>
            <a:r>
              <a:rPr lang="en">
                <a:solidFill>
                  <a:schemeClr val="dk1"/>
                </a:solidFill>
              </a:rPr>
              <a:t> include </a:t>
            </a:r>
            <a:r>
              <a:rPr lang="en" b="1">
                <a:solidFill>
                  <a:schemeClr val="dk1"/>
                </a:solidFill>
              </a:rPr>
              <a:t>translation</a:t>
            </a:r>
            <a:r>
              <a:rPr lang="en">
                <a:solidFill>
                  <a:schemeClr val="dk1"/>
                </a:solidFill>
              </a:rPr>
              <a:t>.</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4e2ab603a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4e2ab603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wait, why 3x3? not 4x4?</a:t>
            </a:r>
            <a:br>
              <a:rPr lang="en"/>
            </a:br>
            <a:r>
              <a:rPr lang="en">
                <a:solidFill>
                  <a:schemeClr val="dk1"/>
                </a:solidFill>
              </a:rPr>
              <a:t>This is a </a:t>
            </a:r>
            <a:r>
              <a:rPr lang="en" b="1">
                <a:solidFill>
                  <a:schemeClr val="dk1"/>
                </a:solidFill>
              </a:rPr>
              <a:t>linear transformation</a:t>
            </a:r>
            <a:r>
              <a:rPr lang="en">
                <a:solidFill>
                  <a:schemeClr val="dk1"/>
                </a:solidFill>
              </a:rPr>
              <a: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Includes </a:t>
            </a:r>
            <a:r>
              <a:rPr lang="en" b="1">
                <a:solidFill>
                  <a:schemeClr val="dk1"/>
                </a:solidFill>
              </a:rPr>
              <a:t>rotation</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scaling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shearing</a:t>
            </a: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possibly </a:t>
            </a:r>
            <a:r>
              <a:rPr lang="en" b="1">
                <a:solidFill>
                  <a:schemeClr val="dk1"/>
                </a:solidFill>
              </a:rPr>
              <a:t>reflection</a:t>
            </a:r>
            <a:br>
              <a:rPr lang="en" b="1">
                <a:solidFill>
                  <a:schemeClr val="dk1"/>
                </a:solidFill>
              </a:rPr>
            </a:br>
            <a:endParaRPr b="1">
              <a:solidFill>
                <a:schemeClr val="dk1"/>
              </a:solidFill>
            </a:endParaRPr>
          </a:p>
          <a:p>
            <a:pPr marL="0" lvl="0" indent="0" algn="l" rtl="0">
              <a:lnSpc>
                <a:spcPct val="115000"/>
              </a:lnSpc>
              <a:spcBef>
                <a:spcPts val="1200"/>
              </a:spcBef>
              <a:spcAft>
                <a:spcPts val="0"/>
              </a:spcAft>
              <a:buNone/>
            </a:pPr>
            <a:r>
              <a:rPr lang="en">
                <a:solidFill>
                  <a:schemeClr val="dk1"/>
                </a:solidFill>
              </a:rPr>
              <a:t>But it does </a:t>
            </a:r>
            <a:r>
              <a:rPr lang="en" b="1">
                <a:solidFill>
                  <a:schemeClr val="dk1"/>
                </a:solidFill>
              </a:rPr>
              <a:t>not</a:t>
            </a:r>
            <a:r>
              <a:rPr lang="en">
                <a:solidFill>
                  <a:schemeClr val="dk1"/>
                </a:solidFill>
              </a:rPr>
              <a:t> include </a:t>
            </a:r>
            <a:r>
              <a:rPr lang="en" b="1">
                <a:solidFill>
                  <a:schemeClr val="dk1"/>
                </a:solidFill>
              </a:rPr>
              <a:t>translation</a:t>
            </a:r>
            <a:r>
              <a:rPr lang="en">
                <a:solidFill>
                  <a:schemeClr val="dk1"/>
                </a:solidFill>
              </a:rPr>
              <a:t>.</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4bea9ce81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4bea9ce81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52616af4c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52616af4c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4e378647e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4e378647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4e378647e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34e378647e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4bea9ce81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4bea9ce81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4e378647e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34e378647e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5270c9128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5270c9128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AutoNum type="alphaUcPeriod"/>
            </a:pPr>
            <a:r>
              <a:rPr lang="en" sz="1800">
                <a:solidFill>
                  <a:srgbClr val="595959"/>
                </a:solidFill>
              </a:rPr>
              <a:t>A flashlight and a stick -  to poke around and light the way, one step at a time</a:t>
            </a:r>
            <a:endParaRPr sz="1800">
              <a:solidFill>
                <a:srgbClr val="595959"/>
              </a:solidFill>
            </a:endParaRPr>
          </a:p>
          <a:p>
            <a:pPr marL="457200" lvl="0" indent="-342900" algn="l" rtl="0">
              <a:spcBef>
                <a:spcPts val="0"/>
              </a:spcBef>
              <a:spcAft>
                <a:spcPts val="0"/>
              </a:spcAft>
              <a:buClr>
                <a:srgbClr val="595959"/>
              </a:buClr>
              <a:buSzPts val="1800"/>
              <a:buAutoNum type="alphaUcPeriod"/>
            </a:pPr>
            <a:r>
              <a:rPr lang="en" sz="1800">
                <a:solidFill>
                  <a:srgbClr val="595959"/>
                </a:solidFill>
              </a:rPr>
              <a:t>A 2D camera with night vision – to take flat images, even in low light</a:t>
            </a:r>
            <a:endParaRPr sz="1800">
              <a:solidFill>
                <a:srgbClr val="595959"/>
              </a:solidFill>
            </a:endParaRPr>
          </a:p>
          <a:p>
            <a:pPr marL="457200" lvl="0" indent="-342900" algn="l" rtl="0">
              <a:spcBef>
                <a:spcPts val="0"/>
              </a:spcBef>
              <a:spcAft>
                <a:spcPts val="0"/>
              </a:spcAft>
              <a:buClr>
                <a:srgbClr val="595959"/>
              </a:buClr>
              <a:buSzPts val="1800"/>
              <a:buAutoNum type="alphaUcPeriod"/>
            </a:pPr>
            <a:r>
              <a:rPr lang="en" sz="1800">
                <a:solidFill>
                  <a:srgbClr val="595959"/>
                </a:solidFill>
              </a:rPr>
              <a:t>A LiDAR scanner – to scan the surroundings and build a 3D map in real time</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4e2ab603a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34e2ab603a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4e2ab603a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4e2ab603a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4e2ab603a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4e2ab603a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4e2ab603a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34e2ab603a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4e2ab603a4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34e2ab603a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dea:</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Start from "seed points" and iteratively expand regions based on local geometric similarity (e.g., normal vectors, curvature, intensity).</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Examples: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Tree crown extraction (starting from tree-tops).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Building segmentation (expanding planar surfaces).</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Strengths: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Efficient for structured environments, intuitive process.</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Limitations: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Sensitive to parameters, may require manual tuning.</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4e2ab603a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4e2ab603a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dea:</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Start from "seed points" and iteratively expand regions based on local geometric similarity (e.g., normal vectors, curvature, intensity).</a:t>
            </a:r>
            <a:br>
              <a:rPr lang="en">
                <a:solidFill>
                  <a:schemeClr val="dk1"/>
                </a:solidFill>
              </a:rPr>
            </a:br>
            <a:endParaRPr>
              <a:solidFill>
                <a:schemeClr val="dk1"/>
              </a:solidFill>
            </a:endParaRPr>
          </a:p>
          <a:p>
            <a:pPr marL="0" lvl="0" indent="0" algn="l" rtl="0">
              <a:lnSpc>
                <a:spcPct val="115000"/>
              </a:lnSpc>
              <a:spcBef>
                <a:spcPts val="1200"/>
              </a:spcBef>
              <a:spcAft>
                <a:spcPts val="0"/>
              </a:spcAft>
              <a:buNone/>
            </a:pPr>
            <a:r>
              <a:rPr lang="en" b="1">
                <a:solidFill>
                  <a:schemeClr val="dk1"/>
                </a:solidFill>
              </a:rPr>
              <a:t>Examples: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Tree crown extraction (starting from tree-tops).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Building segmentation (expanding planar surfaces).</a:t>
            </a:r>
            <a:br>
              <a:rPr lang="en">
                <a:solidFill>
                  <a:schemeClr val="dk1"/>
                </a:solidFill>
              </a:rPr>
            </a:br>
            <a:endParaRPr>
              <a:solidFill>
                <a:schemeClr val="dk1"/>
              </a:solidFill>
            </a:endParaRPr>
          </a:p>
          <a:p>
            <a:pPr marL="0" lvl="0" indent="0" algn="l" rtl="0">
              <a:lnSpc>
                <a:spcPct val="115000"/>
              </a:lnSpc>
              <a:spcBef>
                <a:spcPts val="1200"/>
              </a:spcBef>
              <a:spcAft>
                <a:spcPts val="0"/>
              </a:spcAft>
              <a:buNone/>
            </a:pPr>
            <a:r>
              <a:rPr lang="en" b="1">
                <a:solidFill>
                  <a:schemeClr val="dk1"/>
                </a:solidFill>
              </a:rPr>
              <a:t>Strengths: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Efficient for structured environments, intuitive process.</a:t>
            </a:r>
            <a:br>
              <a:rPr lang="en">
                <a:solidFill>
                  <a:schemeClr val="dk1"/>
                </a:solidFill>
              </a:rPr>
            </a:br>
            <a:endParaRPr>
              <a:solidFill>
                <a:schemeClr val="dk1"/>
              </a:solidFill>
            </a:endParaRPr>
          </a:p>
          <a:p>
            <a:pPr marL="0" lvl="0" indent="0" algn="l" rtl="0">
              <a:lnSpc>
                <a:spcPct val="115000"/>
              </a:lnSpc>
              <a:spcBef>
                <a:spcPts val="1200"/>
              </a:spcBef>
              <a:spcAft>
                <a:spcPts val="0"/>
              </a:spcAft>
              <a:buNone/>
            </a:pPr>
            <a:r>
              <a:rPr lang="en" b="1">
                <a:solidFill>
                  <a:schemeClr val="dk1"/>
                </a:solidFill>
              </a:rPr>
              <a:t>Limitations:</a:t>
            </a:r>
            <a:br>
              <a:rPr lang="en" b="1">
                <a:solidFill>
                  <a:schemeClr val="dk1"/>
                </a:solidFill>
              </a:rPr>
            </a:b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Sensitive to parameters, may require manual tuning.</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4e2ab603a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34e2ab603a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4e2ab603a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4e2ab603a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226c9cb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5226c9cb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52703cece3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52703cece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4bea9ce8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4bea9ce81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Why lasers? Why not just a normal lights, like LEDs, or flashlights?</a:t>
            </a:r>
            <a:br>
              <a:rPr lang="en" dirty="0">
                <a:solidFill>
                  <a:schemeClr val="dk1"/>
                </a:solidFill>
              </a:rPr>
            </a:b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highly coherent vs incoherent</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very directional vs spread out</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single wavelength vs wide range of wls</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5270c912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5270c912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2616af4c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2616af4c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2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9" name="Google Shape;99;p2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0" name="Google Shape;100;p2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1" name="Google Shape;101;p2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2" name="Google Shape;102;p2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3" name="Google Shape;103;p2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07" name="Google Shape;107;p26"/>
          <p:cNvSpPr>
            <a:spLocks noGrp="1"/>
          </p:cNvSpPr>
          <p:nvPr>
            <p:ph type="pic" idx="2"/>
          </p:nvPr>
        </p:nvSpPr>
        <p:spPr>
          <a:xfrm>
            <a:off x="4992024" y="1152775"/>
            <a:ext cx="3840300" cy="3416400"/>
          </a:xfrm>
          <a:prstGeom prst="rect">
            <a:avLst/>
          </a:prstGeom>
          <a:noFill/>
          <a:ln>
            <a:noFill/>
          </a:ln>
        </p:spPr>
      </p:sp>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09"/>
        <p:cNvGrpSpPr/>
        <p:nvPr/>
      </p:nvGrpSpPr>
      <p:grpSpPr>
        <a:xfrm>
          <a:off x="0" y="0"/>
          <a:ext cx="0" cy="0"/>
          <a:chOff x="0" y="0"/>
          <a:chExt cx="0" cy="0"/>
        </a:xfrm>
      </p:grpSpPr>
      <p:sp>
        <p:nvSpPr>
          <p:cNvPr id="110" name="Google Shape;11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2" name="Google Shape;112;p2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3" name="Google Shape;113;p2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4" name="Google Shape;114;p2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5" name="Google Shape;115;p2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16"/>
        <p:cNvGrpSpPr/>
        <p:nvPr/>
      </p:nvGrpSpPr>
      <p:grpSpPr>
        <a:xfrm>
          <a:off x="0" y="0"/>
          <a:ext cx="0" cy="0"/>
          <a:chOff x="0" y="0"/>
          <a:chExt cx="0" cy="0"/>
        </a:xfrm>
      </p:grpSpPr>
      <p:sp>
        <p:nvSpPr>
          <p:cNvPr id="117" name="Google Shape;11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2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9" name="Google Shape;119;p2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0" name="Google Shape;120;p2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1" name="Google Shape;121;p2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22" name="Google Shape;122;p2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3" name="Google Shape;123;p2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4" name="Google Shape;124;p2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25"/>
        <p:cNvGrpSpPr/>
        <p:nvPr/>
      </p:nvGrpSpPr>
      <p:grpSpPr>
        <a:xfrm>
          <a:off x="0" y="0"/>
          <a:ext cx="0" cy="0"/>
          <a:chOff x="0" y="0"/>
          <a:chExt cx="0" cy="0"/>
        </a:xfrm>
      </p:grpSpPr>
      <p:sp>
        <p:nvSpPr>
          <p:cNvPr id="126" name="Google Shape;12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2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8" name="Google Shape;128;p2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9" name="Google Shape;129;p2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0" name="Google Shape;130;p2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1" name="Google Shape;131;p2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32" name="Google Shape;132;p2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3" name="Google Shape;133;p2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4" name="Google Shape;134;p2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5" name="Google Shape;135;p2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3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40"/>
        <p:cNvGrpSpPr/>
        <p:nvPr/>
      </p:nvGrpSpPr>
      <p:grpSpPr>
        <a:xfrm>
          <a:off x="0" y="0"/>
          <a:ext cx="0" cy="0"/>
          <a:chOff x="0" y="0"/>
          <a:chExt cx="0" cy="0"/>
        </a:xfrm>
      </p:grpSpPr>
      <p:sp>
        <p:nvSpPr>
          <p:cNvPr id="141" name="Google Shape;141;p3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2" name="Google Shape;142;p31"/>
          <p:cNvSpPr>
            <a:spLocks noGrp="1"/>
          </p:cNvSpPr>
          <p:nvPr>
            <p:ph type="pic" idx="2"/>
          </p:nvPr>
        </p:nvSpPr>
        <p:spPr>
          <a:xfrm>
            <a:off x="4804825" y="1133300"/>
            <a:ext cx="4027500" cy="2392800"/>
          </a:xfrm>
          <a:prstGeom prst="rect">
            <a:avLst/>
          </a:prstGeom>
          <a:noFill/>
          <a:ln>
            <a:noFill/>
          </a:ln>
        </p:spPr>
      </p:sp>
      <p:sp>
        <p:nvSpPr>
          <p:cNvPr id="143" name="Google Shape;143;p31"/>
          <p:cNvSpPr>
            <a:spLocks noGrp="1"/>
          </p:cNvSpPr>
          <p:nvPr>
            <p:ph type="pic" idx="3"/>
          </p:nvPr>
        </p:nvSpPr>
        <p:spPr>
          <a:xfrm>
            <a:off x="311725" y="1133300"/>
            <a:ext cx="4027500" cy="2392800"/>
          </a:xfrm>
          <a:prstGeom prst="rect">
            <a:avLst/>
          </a:prstGeom>
          <a:noFill/>
          <a:ln>
            <a:noFill/>
          </a:ln>
        </p:spPr>
      </p:sp>
      <p:sp>
        <p:nvSpPr>
          <p:cNvPr id="144" name="Google Shape;144;p3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5" name="Google Shape;14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48" name="Google Shape;148;p3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49"/>
        <p:cNvGrpSpPr/>
        <p:nvPr/>
      </p:nvGrpSpPr>
      <p:grpSpPr>
        <a:xfrm>
          <a:off x="0" y="0"/>
          <a:ext cx="0" cy="0"/>
          <a:chOff x="0" y="0"/>
          <a:chExt cx="0" cy="0"/>
        </a:xfrm>
      </p:grpSpPr>
      <p:sp>
        <p:nvSpPr>
          <p:cNvPr id="150" name="Google Shape;150;p3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1" name="Google Shape;151;p32"/>
          <p:cNvSpPr>
            <a:spLocks noGrp="1"/>
          </p:cNvSpPr>
          <p:nvPr>
            <p:ph type="pic" idx="2"/>
          </p:nvPr>
        </p:nvSpPr>
        <p:spPr>
          <a:xfrm>
            <a:off x="6205225" y="1128325"/>
            <a:ext cx="2627100" cy="2273100"/>
          </a:xfrm>
          <a:prstGeom prst="rect">
            <a:avLst/>
          </a:prstGeom>
          <a:noFill/>
          <a:ln>
            <a:noFill/>
          </a:ln>
        </p:spPr>
      </p:sp>
      <p:sp>
        <p:nvSpPr>
          <p:cNvPr id="152" name="Google Shape;152;p32"/>
          <p:cNvSpPr>
            <a:spLocks noGrp="1"/>
          </p:cNvSpPr>
          <p:nvPr>
            <p:ph type="pic" idx="3"/>
          </p:nvPr>
        </p:nvSpPr>
        <p:spPr>
          <a:xfrm>
            <a:off x="311725" y="1128325"/>
            <a:ext cx="2627100" cy="2273100"/>
          </a:xfrm>
          <a:prstGeom prst="rect">
            <a:avLst/>
          </a:prstGeom>
          <a:noFill/>
          <a:ln>
            <a:noFill/>
          </a:ln>
        </p:spPr>
      </p:sp>
      <p:sp>
        <p:nvSpPr>
          <p:cNvPr id="153" name="Google Shape;153;p3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4" name="Google Shape;154;p32"/>
          <p:cNvSpPr>
            <a:spLocks noGrp="1"/>
          </p:cNvSpPr>
          <p:nvPr>
            <p:ph type="pic" idx="5"/>
          </p:nvPr>
        </p:nvSpPr>
        <p:spPr>
          <a:xfrm>
            <a:off x="3255250" y="1128325"/>
            <a:ext cx="2627100" cy="2273100"/>
          </a:xfrm>
          <a:prstGeom prst="rect">
            <a:avLst/>
          </a:prstGeom>
          <a:noFill/>
          <a:ln>
            <a:noFill/>
          </a:ln>
        </p:spPr>
      </p:sp>
      <p:sp>
        <p:nvSpPr>
          <p:cNvPr id="155" name="Google Shape;155;p3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6" name="Google Shape;15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59" name="Google Shape;159;p3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0" name="Google Shape;160;p3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61"/>
        <p:cNvGrpSpPr/>
        <p:nvPr/>
      </p:nvGrpSpPr>
      <p:grpSpPr>
        <a:xfrm>
          <a:off x="0" y="0"/>
          <a:ext cx="0" cy="0"/>
          <a:chOff x="0" y="0"/>
          <a:chExt cx="0" cy="0"/>
        </a:xfrm>
      </p:grpSpPr>
      <p:sp>
        <p:nvSpPr>
          <p:cNvPr id="162" name="Google Shape;162;p33"/>
          <p:cNvSpPr>
            <a:spLocks noGrp="1"/>
          </p:cNvSpPr>
          <p:nvPr>
            <p:ph type="pic" idx="2"/>
          </p:nvPr>
        </p:nvSpPr>
        <p:spPr>
          <a:xfrm>
            <a:off x="311700" y="445025"/>
            <a:ext cx="8520600" cy="4218300"/>
          </a:xfrm>
          <a:prstGeom prst="rect">
            <a:avLst/>
          </a:prstGeom>
          <a:noFill/>
          <a:ln>
            <a:noFill/>
          </a:ln>
        </p:spPr>
      </p:sp>
      <p:sp>
        <p:nvSpPr>
          <p:cNvPr id="163" name="Google Shape;16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34"/>
          <p:cNvSpPr>
            <a:spLocks noGrp="1"/>
          </p:cNvSpPr>
          <p:nvPr>
            <p:ph type="pic" idx="2"/>
          </p:nvPr>
        </p:nvSpPr>
        <p:spPr>
          <a:xfrm>
            <a:off x="3389600" y="118913"/>
            <a:ext cx="1643700" cy="1535100"/>
          </a:xfrm>
          <a:prstGeom prst="rect">
            <a:avLst/>
          </a:prstGeom>
          <a:noFill/>
          <a:ln>
            <a:noFill/>
          </a:ln>
        </p:spPr>
      </p:sp>
      <p:sp>
        <p:nvSpPr>
          <p:cNvPr id="167" name="Google Shape;167;p34"/>
          <p:cNvSpPr>
            <a:spLocks noGrp="1"/>
          </p:cNvSpPr>
          <p:nvPr>
            <p:ph type="pic" idx="3"/>
          </p:nvPr>
        </p:nvSpPr>
        <p:spPr>
          <a:xfrm>
            <a:off x="5195935" y="118913"/>
            <a:ext cx="1643700" cy="1535100"/>
          </a:xfrm>
          <a:prstGeom prst="rect">
            <a:avLst/>
          </a:prstGeom>
          <a:noFill/>
          <a:ln>
            <a:noFill/>
          </a:ln>
        </p:spPr>
      </p:sp>
      <p:sp>
        <p:nvSpPr>
          <p:cNvPr id="168" name="Google Shape;168;p34"/>
          <p:cNvSpPr>
            <a:spLocks noGrp="1"/>
          </p:cNvSpPr>
          <p:nvPr>
            <p:ph type="pic" idx="4"/>
          </p:nvPr>
        </p:nvSpPr>
        <p:spPr>
          <a:xfrm>
            <a:off x="7002270" y="118913"/>
            <a:ext cx="1643700" cy="1535100"/>
          </a:xfrm>
          <a:prstGeom prst="rect">
            <a:avLst/>
          </a:prstGeom>
          <a:noFill/>
          <a:ln>
            <a:noFill/>
          </a:ln>
        </p:spPr>
      </p:sp>
      <p:sp>
        <p:nvSpPr>
          <p:cNvPr id="169" name="Google Shape;169;p34"/>
          <p:cNvSpPr>
            <a:spLocks noGrp="1"/>
          </p:cNvSpPr>
          <p:nvPr>
            <p:ph type="pic" idx="5"/>
          </p:nvPr>
        </p:nvSpPr>
        <p:spPr>
          <a:xfrm>
            <a:off x="3389588" y="1804212"/>
            <a:ext cx="1643700" cy="1535100"/>
          </a:xfrm>
          <a:prstGeom prst="rect">
            <a:avLst/>
          </a:prstGeom>
          <a:noFill/>
          <a:ln>
            <a:noFill/>
          </a:ln>
        </p:spPr>
      </p:sp>
      <p:sp>
        <p:nvSpPr>
          <p:cNvPr id="170" name="Google Shape;170;p34"/>
          <p:cNvSpPr>
            <a:spLocks noGrp="1"/>
          </p:cNvSpPr>
          <p:nvPr>
            <p:ph type="pic" idx="6"/>
          </p:nvPr>
        </p:nvSpPr>
        <p:spPr>
          <a:xfrm>
            <a:off x="5195922" y="1804212"/>
            <a:ext cx="1643700" cy="1535100"/>
          </a:xfrm>
          <a:prstGeom prst="rect">
            <a:avLst/>
          </a:prstGeom>
          <a:noFill/>
          <a:ln>
            <a:noFill/>
          </a:ln>
        </p:spPr>
      </p:sp>
      <p:sp>
        <p:nvSpPr>
          <p:cNvPr id="171" name="Google Shape;171;p34"/>
          <p:cNvSpPr>
            <a:spLocks noGrp="1"/>
          </p:cNvSpPr>
          <p:nvPr>
            <p:ph type="pic" idx="7"/>
          </p:nvPr>
        </p:nvSpPr>
        <p:spPr>
          <a:xfrm>
            <a:off x="7002257" y="1804212"/>
            <a:ext cx="1643700" cy="1535100"/>
          </a:xfrm>
          <a:prstGeom prst="rect">
            <a:avLst/>
          </a:prstGeom>
          <a:noFill/>
          <a:ln>
            <a:noFill/>
          </a:ln>
        </p:spPr>
      </p:sp>
      <p:sp>
        <p:nvSpPr>
          <p:cNvPr id="172" name="Google Shape;172;p3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4"/>
          <p:cNvSpPr>
            <a:spLocks noGrp="1"/>
          </p:cNvSpPr>
          <p:nvPr>
            <p:ph type="pic" idx="8"/>
          </p:nvPr>
        </p:nvSpPr>
        <p:spPr>
          <a:xfrm>
            <a:off x="3389588" y="3489487"/>
            <a:ext cx="1643700" cy="1535100"/>
          </a:xfrm>
          <a:prstGeom prst="rect">
            <a:avLst/>
          </a:prstGeom>
          <a:noFill/>
          <a:ln>
            <a:noFill/>
          </a:ln>
        </p:spPr>
      </p:sp>
      <p:sp>
        <p:nvSpPr>
          <p:cNvPr id="174" name="Google Shape;174;p34"/>
          <p:cNvSpPr>
            <a:spLocks noGrp="1"/>
          </p:cNvSpPr>
          <p:nvPr>
            <p:ph type="pic" idx="9"/>
          </p:nvPr>
        </p:nvSpPr>
        <p:spPr>
          <a:xfrm>
            <a:off x="5195922" y="3489487"/>
            <a:ext cx="1643700" cy="1535100"/>
          </a:xfrm>
          <a:prstGeom prst="rect">
            <a:avLst/>
          </a:prstGeom>
          <a:noFill/>
          <a:ln>
            <a:noFill/>
          </a:ln>
        </p:spPr>
      </p:sp>
      <p:sp>
        <p:nvSpPr>
          <p:cNvPr id="175" name="Google Shape;175;p3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78" name="Google Shape;178;p3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79" name="Google Shape;179;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6"/>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83" name="Google Shape;183;p36"/>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84" name="Google Shape;18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85"/>
        <p:cNvGrpSpPr/>
        <p:nvPr/>
      </p:nvGrpSpPr>
      <p:grpSpPr>
        <a:xfrm>
          <a:off x="0" y="0"/>
          <a:ext cx="0" cy="0"/>
          <a:chOff x="0" y="0"/>
          <a:chExt cx="0" cy="0"/>
        </a:xfrm>
      </p:grpSpPr>
      <p:sp>
        <p:nvSpPr>
          <p:cNvPr id="186" name="Google Shape;186;p37"/>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87" name="Google Shape;187;p37"/>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88" name="Google Shape;188;p37"/>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89" name="Google Shape;189;p37"/>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0" name="Google Shape;190;p37"/>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1" name="Google Shape;191;p37"/>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2" name="Google Shape;192;p37"/>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3" name="Google Shape;193;p37"/>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4" name="Google Shape;194;p37"/>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5" name="Google Shape;195;p37"/>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6" name="Google Shape;196;p37"/>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7" name="Google Shape;197;p37"/>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8" name="Google Shape;198;p37"/>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7"/>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0" name="Google Shape;200;p37"/>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1" name="Google Shape;201;p37"/>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2" name="Google Shape;202;p37"/>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3" name="Google Shape;203;p37"/>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4" name="Google Shape;204;p37"/>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5" name="Google Shape;205;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09" name="Google Shape;209;p38"/>
          <p:cNvSpPr>
            <a:spLocks noGrp="1"/>
          </p:cNvSpPr>
          <p:nvPr>
            <p:ph type="pic" idx="2"/>
          </p:nvPr>
        </p:nvSpPr>
        <p:spPr>
          <a:xfrm>
            <a:off x="3915225" y="1631250"/>
            <a:ext cx="4441200" cy="3009900"/>
          </a:xfrm>
          <a:prstGeom prst="roundRect">
            <a:avLst>
              <a:gd name="adj" fmla="val 16667"/>
            </a:avLst>
          </a:prstGeom>
          <a:noFill/>
          <a:ln>
            <a:noFill/>
          </a:ln>
        </p:spPr>
      </p:sp>
      <p:sp>
        <p:nvSpPr>
          <p:cNvPr id="210" name="Google Shape;210;p38"/>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1" name="Google Shape;211;p38"/>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2" name="Google Shape;212;p3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9"/>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6" name="Google Shape;216;p39"/>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7" name="Google Shape;217;p39"/>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8" name="Google Shape;218;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19"/>
        <p:cNvGrpSpPr/>
        <p:nvPr/>
      </p:nvGrpSpPr>
      <p:grpSpPr>
        <a:xfrm>
          <a:off x="0" y="0"/>
          <a:ext cx="0" cy="0"/>
          <a:chOff x="0" y="0"/>
          <a:chExt cx="0" cy="0"/>
        </a:xfrm>
      </p:grpSpPr>
      <p:sp>
        <p:nvSpPr>
          <p:cNvPr id="220" name="Google Shape;220;p40"/>
          <p:cNvSpPr>
            <a:spLocks noGrp="1"/>
          </p:cNvSpPr>
          <p:nvPr>
            <p:ph type="pic" idx="2"/>
          </p:nvPr>
        </p:nvSpPr>
        <p:spPr>
          <a:xfrm>
            <a:off x="791150" y="522900"/>
            <a:ext cx="1294800" cy="1918500"/>
          </a:xfrm>
          <a:prstGeom prst="rect">
            <a:avLst/>
          </a:prstGeom>
          <a:noFill/>
          <a:ln>
            <a:noFill/>
          </a:ln>
        </p:spPr>
      </p:sp>
      <p:sp>
        <p:nvSpPr>
          <p:cNvPr id="221" name="Google Shape;221;p40"/>
          <p:cNvSpPr>
            <a:spLocks noGrp="1"/>
          </p:cNvSpPr>
          <p:nvPr>
            <p:ph type="pic" idx="3"/>
          </p:nvPr>
        </p:nvSpPr>
        <p:spPr>
          <a:xfrm>
            <a:off x="2355375" y="522900"/>
            <a:ext cx="1294800" cy="1918500"/>
          </a:xfrm>
          <a:prstGeom prst="rect">
            <a:avLst/>
          </a:prstGeom>
          <a:noFill/>
          <a:ln>
            <a:noFill/>
          </a:ln>
        </p:spPr>
      </p:sp>
      <p:sp>
        <p:nvSpPr>
          <p:cNvPr id="222" name="Google Shape;222;p40"/>
          <p:cNvSpPr>
            <a:spLocks noGrp="1"/>
          </p:cNvSpPr>
          <p:nvPr>
            <p:ph type="pic" idx="4"/>
          </p:nvPr>
        </p:nvSpPr>
        <p:spPr>
          <a:xfrm>
            <a:off x="3921313" y="522900"/>
            <a:ext cx="1294800" cy="1918500"/>
          </a:xfrm>
          <a:prstGeom prst="rect">
            <a:avLst/>
          </a:prstGeom>
          <a:noFill/>
          <a:ln>
            <a:noFill/>
          </a:ln>
        </p:spPr>
      </p:sp>
      <p:sp>
        <p:nvSpPr>
          <p:cNvPr id="223" name="Google Shape;223;p40"/>
          <p:cNvSpPr>
            <a:spLocks noGrp="1"/>
          </p:cNvSpPr>
          <p:nvPr>
            <p:ph type="pic" idx="5"/>
          </p:nvPr>
        </p:nvSpPr>
        <p:spPr>
          <a:xfrm>
            <a:off x="5491588" y="522900"/>
            <a:ext cx="1294800" cy="1918500"/>
          </a:xfrm>
          <a:prstGeom prst="rect">
            <a:avLst/>
          </a:prstGeom>
          <a:noFill/>
          <a:ln>
            <a:noFill/>
          </a:ln>
        </p:spPr>
      </p:sp>
      <p:sp>
        <p:nvSpPr>
          <p:cNvPr id="224" name="Google Shape;224;p40"/>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25" name="Google Shape;225;p40"/>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p40"/>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7" name="Google Shape;227;p40"/>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8" name="Google Shape;228;p40"/>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9" name="Google Shape;229;p40"/>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0" name="Google Shape;230;p40"/>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1" name="Google Shape;231;p40"/>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2" name="Google Shape;232;p40"/>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3" name="Google Shape;233;p40"/>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4" name="Google Shape;234;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35"/>
        <p:cNvGrpSpPr/>
        <p:nvPr/>
      </p:nvGrpSpPr>
      <p:grpSpPr>
        <a:xfrm>
          <a:off x="0" y="0"/>
          <a:ext cx="0" cy="0"/>
          <a:chOff x="0" y="0"/>
          <a:chExt cx="0" cy="0"/>
        </a:xfrm>
      </p:grpSpPr>
      <p:sp>
        <p:nvSpPr>
          <p:cNvPr id="236" name="Google Shape;236;p41"/>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37" name="Google Shape;237;p41"/>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8" name="Google Shape;238;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39"/>
        <p:cNvGrpSpPr/>
        <p:nvPr/>
      </p:nvGrpSpPr>
      <p:grpSpPr>
        <a:xfrm>
          <a:off x="0" y="0"/>
          <a:ext cx="0" cy="0"/>
          <a:chOff x="0" y="0"/>
          <a:chExt cx="0" cy="0"/>
        </a:xfrm>
      </p:grpSpPr>
      <p:sp>
        <p:nvSpPr>
          <p:cNvPr id="240" name="Google Shape;240;p42"/>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41" name="Google Shape;241;p42"/>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42" name="Google Shape;242;p42"/>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43" name="Google Shape;243;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6" name="Google Shape;246;p43"/>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7" name="Google Shape;247;p43"/>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8" name="Google Shape;248;p43"/>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9" name="Google Shape;249;p43"/>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50" name="Google Shape;250;p43"/>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51" name="Google Shape;251;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54" name="Google Shape;254;p44"/>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55" name="Google Shape;25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58" name="Google Shape;258;p4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59" name="Google Shape;25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6"/>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3" name="Google Shape;263;p46"/>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64" name="Google Shape;264;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72" name="Google Shape;272;p47"/>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3" name="Google Shape;273;p47"/>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4" name="Google Shape;274;p4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78" name="Google Shape;27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9"/>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2" name="Google Shape;282;p49"/>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83" name="Google Shape;283;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84"/>
        <p:cNvGrpSpPr/>
        <p:nvPr/>
      </p:nvGrpSpPr>
      <p:grpSpPr>
        <a:xfrm>
          <a:off x="0" y="0"/>
          <a:ext cx="0" cy="0"/>
          <a:chOff x="0" y="0"/>
          <a:chExt cx="0" cy="0"/>
        </a:xfrm>
      </p:grpSpPr>
      <p:sp>
        <p:nvSpPr>
          <p:cNvPr id="285" name="Google Shape;285;p50"/>
          <p:cNvSpPr>
            <a:spLocks noGrp="1"/>
          </p:cNvSpPr>
          <p:nvPr>
            <p:ph type="pic" idx="2"/>
          </p:nvPr>
        </p:nvSpPr>
        <p:spPr>
          <a:xfrm>
            <a:off x="0" y="0"/>
            <a:ext cx="9144000" cy="5143500"/>
          </a:xfrm>
          <a:prstGeom prst="rect">
            <a:avLst/>
          </a:prstGeom>
          <a:noFill/>
          <a:ln>
            <a:noFill/>
          </a:ln>
        </p:spPr>
      </p:sp>
      <p:sp>
        <p:nvSpPr>
          <p:cNvPr id="286" name="Google Shape;286;p50"/>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87" name="Google Shape;287;p50"/>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8" name="Google Shape;288;p50"/>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89" name="Google Shape;28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90"/>
        <p:cNvGrpSpPr/>
        <p:nvPr/>
      </p:nvGrpSpPr>
      <p:grpSpPr>
        <a:xfrm>
          <a:off x="0" y="0"/>
          <a:ext cx="0" cy="0"/>
          <a:chOff x="0" y="0"/>
          <a:chExt cx="0" cy="0"/>
        </a:xfrm>
      </p:grpSpPr>
      <p:sp>
        <p:nvSpPr>
          <p:cNvPr id="291" name="Google Shape;291;p51"/>
          <p:cNvSpPr>
            <a:spLocks noGrp="1"/>
          </p:cNvSpPr>
          <p:nvPr>
            <p:ph type="pic" idx="2"/>
          </p:nvPr>
        </p:nvSpPr>
        <p:spPr>
          <a:xfrm>
            <a:off x="5485725" y="523025"/>
            <a:ext cx="3135300" cy="4097700"/>
          </a:xfrm>
          <a:prstGeom prst="roundRect">
            <a:avLst>
              <a:gd name="adj" fmla="val 16667"/>
            </a:avLst>
          </a:prstGeom>
          <a:noFill/>
          <a:ln>
            <a:noFill/>
          </a:ln>
        </p:spPr>
      </p:sp>
      <p:sp>
        <p:nvSpPr>
          <p:cNvPr id="292" name="Google Shape;292;p51"/>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3" name="Google Shape;293;p51"/>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94" name="Google Shape;294;p5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95"/>
        <p:cNvGrpSpPr/>
        <p:nvPr/>
      </p:nvGrpSpPr>
      <p:grpSpPr>
        <a:xfrm>
          <a:off x="0" y="0"/>
          <a:ext cx="0" cy="0"/>
          <a:chOff x="0" y="0"/>
          <a:chExt cx="0" cy="0"/>
        </a:xfrm>
      </p:grpSpPr>
      <p:sp>
        <p:nvSpPr>
          <p:cNvPr id="296" name="Google Shape;296;p52"/>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7" name="Google Shape;297;p52"/>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8" name="Google Shape;298;p52"/>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9" name="Google Shape;299;p52"/>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00" name="Google Shape;300;p52"/>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1" name="Google Shape;301;p52"/>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02" name="Google Shape;302;p52"/>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03" name="Google Shape;303;p52"/>
          <p:cNvSpPr>
            <a:spLocks noGrp="1"/>
          </p:cNvSpPr>
          <p:nvPr>
            <p:ph type="pic" idx="7"/>
          </p:nvPr>
        </p:nvSpPr>
        <p:spPr>
          <a:xfrm>
            <a:off x="7049625" y="523025"/>
            <a:ext cx="1305900" cy="1918500"/>
          </a:xfrm>
          <a:prstGeom prst="roundRect">
            <a:avLst>
              <a:gd name="adj" fmla="val 16667"/>
            </a:avLst>
          </a:prstGeom>
          <a:noFill/>
          <a:ln>
            <a:noFill/>
          </a:ln>
        </p:spPr>
      </p:sp>
      <p:sp>
        <p:nvSpPr>
          <p:cNvPr id="304" name="Google Shape;304;p52"/>
          <p:cNvSpPr>
            <a:spLocks noGrp="1"/>
          </p:cNvSpPr>
          <p:nvPr>
            <p:ph type="pic" idx="8"/>
          </p:nvPr>
        </p:nvSpPr>
        <p:spPr>
          <a:xfrm>
            <a:off x="784775" y="522100"/>
            <a:ext cx="1305900" cy="1918500"/>
          </a:xfrm>
          <a:prstGeom prst="roundRect">
            <a:avLst>
              <a:gd name="adj" fmla="val 16667"/>
            </a:avLst>
          </a:prstGeom>
          <a:noFill/>
          <a:ln>
            <a:noFill/>
          </a:ln>
        </p:spPr>
      </p:sp>
      <p:sp>
        <p:nvSpPr>
          <p:cNvPr id="305" name="Google Shape;305;p52"/>
          <p:cNvSpPr>
            <a:spLocks noGrp="1"/>
          </p:cNvSpPr>
          <p:nvPr>
            <p:ph type="pic" idx="9"/>
          </p:nvPr>
        </p:nvSpPr>
        <p:spPr>
          <a:xfrm>
            <a:off x="2343950" y="523500"/>
            <a:ext cx="1305900" cy="1918500"/>
          </a:xfrm>
          <a:prstGeom prst="roundRect">
            <a:avLst>
              <a:gd name="adj" fmla="val 16667"/>
            </a:avLst>
          </a:prstGeom>
          <a:noFill/>
          <a:ln>
            <a:noFill/>
          </a:ln>
        </p:spPr>
      </p:sp>
      <p:sp>
        <p:nvSpPr>
          <p:cNvPr id="306" name="Google Shape;306;p52"/>
          <p:cNvSpPr>
            <a:spLocks noGrp="1"/>
          </p:cNvSpPr>
          <p:nvPr>
            <p:ph type="pic" idx="13"/>
          </p:nvPr>
        </p:nvSpPr>
        <p:spPr>
          <a:xfrm>
            <a:off x="3915213" y="523500"/>
            <a:ext cx="1305900" cy="1918500"/>
          </a:xfrm>
          <a:prstGeom prst="roundRect">
            <a:avLst>
              <a:gd name="adj" fmla="val 16667"/>
            </a:avLst>
          </a:prstGeom>
          <a:noFill/>
          <a:ln>
            <a:noFill/>
          </a:ln>
        </p:spPr>
      </p:sp>
      <p:sp>
        <p:nvSpPr>
          <p:cNvPr id="307" name="Google Shape;307;p52"/>
          <p:cNvSpPr>
            <a:spLocks noGrp="1"/>
          </p:cNvSpPr>
          <p:nvPr>
            <p:ph type="pic" idx="14"/>
          </p:nvPr>
        </p:nvSpPr>
        <p:spPr>
          <a:xfrm>
            <a:off x="5490975" y="523500"/>
            <a:ext cx="1305900" cy="1918500"/>
          </a:xfrm>
          <a:prstGeom prst="roundRect">
            <a:avLst>
              <a:gd name="adj" fmla="val 16667"/>
            </a:avLst>
          </a:prstGeom>
          <a:noFill/>
          <a:ln>
            <a:noFill/>
          </a:ln>
        </p:spPr>
      </p:sp>
      <p:sp>
        <p:nvSpPr>
          <p:cNvPr id="308" name="Google Shape;308;p52"/>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9" name="Google Shape;309;p52"/>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0" name="Google Shape;310;p52"/>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1" name="Google Shape;311;p52"/>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2" name="Google Shape;312;p52"/>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3" name="Google Shape;313;p52"/>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4" name="Google Shape;314;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15"/>
        <p:cNvGrpSpPr/>
        <p:nvPr/>
      </p:nvGrpSpPr>
      <p:grpSpPr>
        <a:xfrm>
          <a:off x="0" y="0"/>
          <a:ext cx="0" cy="0"/>
          <a:chOff x="0" y="0"/>
          <a:chExt cx="0" cy="0"/>
        </a:xfrm>
      </p:grpSpPr>
      <p:sp>
        <p:nvSpPr>
          <p:cNvPr id="316" name="Google Shape;316;p53"/>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53"/>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18" name="Google Shape;318;p5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21" name="Google Shape;321;p54"/>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22" name="Google Shape;322;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55"/>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6" name="Google Shape;326;p55"/>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7" name="Google Shape;327;p55"/>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8" name="Google Shape;328;p55"/>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9" name="Google Shape;329;p55"/>
          <p:cNvSpPr>
            <a:spLocks noGrp="1"/>
          </p:cNvSpPr>
          <p:nvPr>
            <p:ph type="pic" idx="5"/>
          </p:nvPr>
        </p:nvSpPr>
        <p:spPr>
          <a:xfrm>
            <a:off x="7049625" y="1588125"/>
            <a:ext cx="1305900" cy="1918500"/>
          </a:xfrm>
          <a:prstGeom prst="roundRect">
            <a:avLst>
              <a:gd name="adj" fmla="val 16667"/>
            </a:avLst>
          </a:prstGeom>
          <a:noFill/>
          <a:ln>
            <a:noFill/>
          </a:ln>
        </p:spPr>
      </p:sp>
      <p:sp>
        <p:nvSpPr>
          <p:cNvPr id="330" name="Google Shape;330;p55"/>
          <p:cNvSpPr>
            <a:spLocks noGrp="1"/>
          </p:cNvSpPr>
          <p:nvPr>
            <p:ph type="pic" idx="6"/>
          </p:nvPr>
        </p:nvSpPr>
        <p:spPr>
          <a:xfrm>
            <a:off x="3915213" y="1588600"/>
            <a:ext cx="1305900" cy="1918500"/>
          </a:xfrm>
          <a:prstGeom prst="roundRect">
            <a:avLst>
              <a:gd name="adj" fmla="val 16667"/>
            </a:avLst>
          </a:prstGeom>
          <a:noFill/>
          <a:ln>
            <a:noFill/>
          </a:ln>
        </p:spPr>
      </p:sp>
      <p:sp>
        <p:nvSpPr>
          <p:cNvPr id="331" name="Google Shape;331;p55"/>
          <p:cNvSpPr>
            <a:spLocks noGrp="1"/>
          </p:cNvSpPr>
          <p:nvPr>
            <p:ph type="pic" idx="7"/>
          </p:nvPr>
        </p:nvSpPr>
        <p:spPr>
          <a:xfrm>
            <a:off x="5490975" y="1588600"/>
            <a:ext cx="1305900" cy="1918500"/>
          </a:xfrm>
          <a:prstGeom prst="roundRect">
            <a:avLst>
              <a:gd name="adj" fmla="val 16667"/>
            </a:avLst>
          </a:prstGeom>
          <a:noFill/>
          <a:ln>
            <a:noFill/>
          </a:ln>
        </p:spPr>
      </p:sp>
      <p:sp>
        <p:nvSpPr>
          <p:cNvPr id="332" name="Google Shape;332;p55"/>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3" name="Google Shape;333;p55"/>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4" name="Google Shape;334;p55"/>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5" name="Google Shape;335;p55"/>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336" name="Google Shape;336;p55"/>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37" name="Google Shape;337;p55"/>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38" name="Google Shape;338;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39"/>
        <p:cNvGrpSpPr/>
        <p:nvPr/>
      </p:nvGrpSpPr>
      <p:grpSpPr>
        <a:xfrm>
          <a:off x="0" y="0"/>
          <a:ext cx="0" cy="0"/>
          <a:chOff x="0" y="0"/>
          <a:chExt cx="0" cy="0"/>
        </a:xfrm>
      </p:grpSpPr>
      <p:sp>
        <p:nvSpPr>
          <p:cNvPr id="340" name="Google Shape;340;p56"/>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41" name="Google Shape;341;p56"/>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42" name="Google Shape;342;p56"/>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343" name="Google Shape;343;p56"/>
          <p:cNvSpPr>
            <a:spLocks noGrp="1"/>
          </p:cNvSpPr>
          <p:nvPr>
            <p:ph type="pic" idx="3"/>
          </p:nvPr>
        </p:nvSpPr>
        <p:spPr>
          <a:xfrm>
            <a:off x="7049625" y="523025"/>
            <a:ext cx="1305900" cy="1918500"/>
          </a:xfrm>
          <a:prstGeom prst="roundRect">
            <a:avLst>
              <a:gd name="adj" fmla="val 16667"/>
            </a:avLst>
          </a:prstGeom>
          <a:noFill/>
          <a:ln>
            <a:noFill/>
          </a:ln>
        </p:spPr>
      </p:sp>
      <p:sp>
        <p:nvSpPr>
          <p:cNvPr id="344" name="Google Shape;344;p56"/>
          <p:cNvSpPr>
            <a:spLocks noGrp="1"/>
          </p:cNvSpPr>
          <p:nvPr>
            <p:ph type="pic" idx="4"/>
          </p:nvPr>
        </p:nvSpPr>
        <p:spPr>
          <a:xfrm>
            <a:off x="784775" y="522100"/>
            <a:ext cx="1305900" cy="1918500"/>
          </a:xfrm>
          <a:prstGeom prst="roundRect">
            <a:avLst>
              <a:gd name="adj" fmla="val 16667"/>
            </a:avLst>
          </a:prstGeom>
          <a:noFill/>
          <a:ln>
            <a:noFill/>
          </a:ln>
        </p:spPr>
      </p:sp>
      <p:sp>
        <p:nvSpPr>
          <p:cNvPr id="345" name="Google Shape;345;p56"/>
          <p:cNvSpPr>
            <a:spLocks noGrp="1"/>
          </p:cNvSpPr>
          <p:nvPr>
            <p:ph type="pic" idx="5"/>
          </p:nvPr>
        </p:nvSpPr>
        <p:spPr>
          <a:xfrm>
            <a:off x="2343950" y="523500"/>
            <a:ext cx="1305900" cy="1918500"/>
          </a:xfrm>
          <a:prstGeom prst="roundRect">
            <a:avLst>
              <a:gd name="adj" fmla="val 16667"/>
            </a:avLst>
          </a:prstGeom>
          <a:noFill/>
          <a:ln>
            <a:noFill/>
          </a:ln>
        </p:spPr>
      </p:sp>
      <p:sp>
        <p:nvSpPr>
          <p:cNvPr id="346" name="Google Shape;346;p56"/>
          <p:cNvSpPr>
            <a:spLocks noGrp="1"/>
          </p:cNvSpPr>
          <p:nvPr>
            <p:ph type="pic" idx="6"/>
          </p:nvPr>
        </p:nvSpPr>
        <p:spPr>
          <a:xfrm>
            <a:off x="3915213" y="523500"/>
            <a:ext cx="1305900" cy="1918500"/>
          </a:xfrm>
          <a:prstGeom prst="roundRect">
            <a:avLst>
              <a:gd name="adj" fmla="val 16667"/>
            </a:avLst>
          </a:prstGeom>
          <a:noFill/>
          <a:ln>
            <a:noFill/>
          </a:ln>
        </p:spPr>
      </p:sp>
      <p:sp>
        <p:nvSpPr>
          <p:cNvPr id="347" name="Google Shape;347;p56"/>
          <p:cNvSpPr>
            <a:spLocks noGrp="1"/>
          </p:cNvSpPr>
          <p:nvPr>
            <p:ph type="pic" idx="7"/>
          </p:nvPr>
        </p:nvSpPr>
        <p:spPr>
          <a:xfrm>
            <a:off x="5490975" y="523500"/>
            <a:ext cx="1305900" cy="1918500"/>
          </a:xfrm>
          <a:prstGeom prst="roundRect">
            <a:avLst>
              <a:gd name="adj" fmla="val 16667"/>
            </a:avLst>
          </a:prstGeom>
          <a:noFill/>
          <a:ln>
            <a:noFill/>
          </a:ln>
        </p:spPr>
      </p:sp>
      <p:sp>
        <p:nvSpPr>
          <p:cNvPr id="348" name="Google Shape;348;p56"/>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9" name="Google Shape;349;p56"/>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50" name="Google Shape;350;p56"/>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1" name="Google Shape;351;p56"/>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2" name="Google Shape;352;p56"/>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3" name="Google Shape;353;p56"/>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4" name="Google Shape;354;p56"/>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5" name="Google Shape;355;p56"/>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6" name="Google Shape;356;p56"/>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7" name="Google Shape;357;p56"/>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8" name="Google Shape;35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59"/>
        <p:cNvGrpSpPr/>
        <p:nvPr/>
      </p:nvGrpSpPr>
      <p:grpSpPr>
        <a:xfrm>
          <a:off x="0" y="0"/>
          <a:ext cx="0" cy="0"/>
          <a:chOff x="0" y="0"/>
          <a:chExt cx="0" cy="0"/>
        </a:xfrm>
      </p:grpSpPr>
      <p:sp>
        <p:nvSpPr>
          <p:cNvPr id="360" name="Google Shape;360;p57"/>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1" name="Google Shape;361;p57"/>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62" name="Google Shape;362;p5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63"/>
        <p:cNvGrpSpPr/>
        <p:nvPr/>
      </p:nvGrpSpPr>
      <p:grpSpPr>
        <a:xfrm>
          <a:off x="0" y="0"/>
          <a:ext cx="0" cy="0"/>
          <a:chOff x="0" y="0"/>
          <a:chExt cx="0" cy="0"/>
        </a:xfrm>
      </p:grpSpPr>
      <p:sp>
        <p:nvSpPr>
          <p:cNvPr id="364" name="Google Shape;364;p58"/>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5" name="Google Shape;365;p58"/>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66" name="Google Shape;366;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90146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29144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43401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0121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318504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594684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61749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22348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71332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9673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3910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4825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85571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1614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287070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41704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91953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11654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248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88608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5561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449309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73527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2672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58973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522289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10763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97293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421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2.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6"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microsoft.com/office/2007/relationships/hdphoto" Target="../media/hdphoto1.wdp"/><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52" name="Google Shape;52;p13"/>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55409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hdr="0" ftr="0" dt="0"/>
  <p:txStyles>
    <p:titleStyle>
      <a:lvl1pPr algn="l" defTabSz="685800" rtl="0" eaLnBrk="1" latinLnBrk="0" hangingPunct="1">
        <a:lnSpc>
          <a:spcPct val="90000"/>
        </a:lnSpc>
        <a:spcBef>
          <a:spcPct val="0"/>
        </a:spcBef>
        <a:buNone/>
        <a:defRPr sz="405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0661677"/>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hf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57.xml"/><Relationship Id="rId4" Type="http://schemas.openxmlformats.org/officeDocument/2006/relationships/hyperlink" Target="https://medium.com/@BabakShah/lidar-in-self-driving-cars-cee29db94af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z-rit/LiDAR-session/blob/main/docs/LiDAR-preprocessing-Fei-IMGS632-week13-Monday.pdf" TargetMode="External"/><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57.xml"/><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26.xml"/><Relationship Id="rId1" Type="http://schemas.openxmlformats.org/officeDocument/2006/relationships/slideLayout" Target="../slideLayouts/slideLayout57.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27.xml"/><Relationship Id="rId1" Type="http://schemas.openxmlformats.org/officeDocument/2006/relationships/slideLayout" Target="../slideLayouts/slideLayout5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www.mathworks.com/discovery/affine-transformation.html" TargetMode="External"/><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29.xml"/><Relationship Id="rId1" Type="http://schemas.openxmlformats.org/officeDocument/2006/relationships/slideLayout" Target="../slideLayouts/slideLayout5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7.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31.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32.xml"/><Relationship Id="rId1" Type="http://schemas.openxmlformats.org/officeDocument/2006/relationships/slideLayout" Target="../slideLayouts/slideLayout57.xml"/><Relationship Id="rId5" Type="http://schemas.openxmlformats.org/officeDocument/2006/relationships/image" Target="../media/image41.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s://scholar.google.com/scholar?cites=1958213547177282284&amp;as_sdt=40000005&amp;sciodt=0,22&amp;hl=en" TargetMode="External"/><Relationship Id="rId2" Type="http://schemas.openxmlformats.org/officeDocument/2006/relationships/notesSlide" Target="../notesSlides/notesSlide33.xml"/><Relationship Id="rId1" Type="http://schemas.openxmlformats.org/officeDocument/2006/relationships/slideLayout" Target="../slideLayouts/slideLayout5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6.xml"/><Relationship Id="rId1" Type="http://schemas.openxmlformats.org/officeDocument/2006/relationships/slideLayout" Target="../slideLayouts/slideLayout57.xml"/><Relationship Id="rId4" Type="http://schemas.openxmlformats.org/officeDocument/2006/relationships/image" Target="../media/image45.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57.xml"/><Relationship Id="rId5" Type="http://schemas.openxmlformats.org/officeDocument/2006/relationships/image" Target="../media/image16.png"/><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7.xml"/><Relationship Id="rId5" Type="http://schemas.openxmlformats.org/officeDocument/2006/relationships/image" Target="../media/image19.png"/><Relationship Id="rId4" Type="http://schemas.openxmlformats.org/officeDocument/2006/relationships/hyperlink" Target="https://geohubkenya.wordpress.com/2019/05/17/lidar-beam-divergence-and-footpri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370"/>
        <p:cNvGrpSpPr/>
        <p:nvPr/>
      </p:nvGrpSpPr>
      <p:grpSpPr>
        <a:xfrm>
          <a:off x="0" y="0"/>
          <a:ext cx="0" cy="0"/>
          <a:chOff x="0" y="0"/>
          <a:chExt cx="0" cy="0"/>
        </a:xfrm>
      </p:grpSpPr>
      <p:sp useBgFill="1">
        <p:nvSpPr>
          <p:cNvPr id="377" name="Rectangle 376">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9" name="Rectangle 378">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5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1" name="Google Shape;371;p59"/>
          <p:cNvSpPr txBox="1">
            <a:spLocks noGrp="1"/>
          </p:cNvSpPr>
          <p:nvPr>
            <p:ph type="ctrTitle"/>
          </p:nvPr>
        </p:nvSpPr>
        <p:spPr>
          <a:xfrm>
            <a:off x="594361" y="615948"/>
            <a:ext cx="5234939" cy="3916588"/>
          </a:xfrm>
          <a:prstGeom prst="rect">
            <a:avLst/>
          </a:prstGeom>
        </p:spPr>
        <p:txBody>
          <a:bodyPr spcFirstLastPara="1" lIns="91425" tIns="91425" rIns="91425" bIns="91425" anchor="ctr" anchorCtr="0">
            <a:normAutofit/>
          </a:bodyPr>
          <a:lstStyle/>
          <a:p>
            <a:pPr marL="0" lvl="0" indent="0" rtl="0">
              <a:spcBef>
                <a:spcPts val="0"/>
              </a:spcBef>
              <a:spcAft>
                <a:spcPts val="0"/>
              </a:spcAft>
              <a:buSzPts val="990"/>
              <a:buNone/>
            </a:pPr>
            <a:r>
              <a:rPr lang="en-US"/>
              <a:t>LiDAR in Remote Sensing: From Traditional Methods to Deep Learning</a:t>
            </a:r>
          </a:p>
          <a:p>
            <a:pPr marL="0" lvl="0" indent="0" rtl="0">
              <a:spcBef>
                <a:spcPts val="0"/>
              </a:spcBef>
              <a:spcAft>
                <a:spcPts val="0"/>
              </a:spcAft>
              <a:buSzPts val="990"/>
              <a:buNone/>
            </a:pPr>
            <a:r>
              <a:rPr lang="en-US"/>
              <a:t>(A brief intro)</a:t>
            </a:r>
          </a:p>
        </p:txBody>
      </p:sp>
      <p:sp>
        <p:nvSpPr>
          <p:cNvPr id="372" name="Google Shape;372;p59"/>
          <p:cNvSpPr txBox="1">
            <a:spLocks noGrp="1"/>
          </p:cNvSpPr>
          <p:nvPr>
            <p:ph type="subTitle" idx="1"/>
          </p:nvPr>
        </p:nvSpPr>
        <p:spPr>
          <a:xfrm>
            <a:off x="6294663" y="615948"/>
            <a:ext cx="2212521" cy="3916588"/>
          </a:xfrm>
          <a:prstGeom prst="rect">
            <a:avLst/>
          </a:prstGeom>
        </p:spPr>
        <p:txBody>
          <a:bodyPr spcFirstLastPara="1" lIns="91425" tIns="91425" rIns="91425" bIns="91425" anchor="ctr" anchorCtr="0">
            <a:normAutofit/>
          </a:bodyPr>
          <a:lstStyle/>
          <a:p>
            <a:pPr marL="0" lvl="0" indent="0" algn="l" rtl="0">
              <a:spcBef>
                <a:spcPts val="0"/>
              </a:spcBef>
              <a:spcAft>
                <a:spcPts val="600"/>
              </a:spcAft>
              <a:buNone/>
            </a:pPr>
            <a:r>
              <a:rPr lang="en-US"/>
              <a:t>Dr. Fei Zhang</a:t>
            </a:r>
          </a:p>
          <a:p>
            <a:pPr marL="0" lvl="0" indent="0" algn="l" rtl="0">
              <a:spcBef>
                <a:spcPts val="0"/>
              </a:spcBef>
              <a:spcAft>
                <a:spcPts val="600"/>
              </a:spcAft>
              <a:buNone/>
            </a:pPr>
            <a:r>
              <a:rPr lang="en-US"/>
              <a:t>04/22/2025</a:t>
            </a:r>
          </a:p>
        </p:txBody>
      </p:sp>
      <p:cxnSp>
        <p:nvCxnSpPr>
          <p:cNvPr id="381" name="Straight Connector 380">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8718" y="1442672"/>
            <a:ext cx="0" cy="226314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216559E-4D9A-63EA-6F5D-91325483C6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LiDAR on Autonomous Vehicles</a:t>
            </a:r>
            <a:endParaRPr/>
          </a:p>
        </p:txBody>
      </p:sp>
      <p:pic>
        <p:nvPicPr>
          <p:cNvPr id="463" name="Google Shape;463;p69" title="LiDAR in Self-Driving Cars.gif"/>
          <p:cNvPicPr preferRelativeResize="0"/>
          <p:nvPr/>
        </p:nvPicPr>
        <p:blipFill>
          <a:blip r:embed="rId3">
            <a:alphaModFix/>
          </a:blip>
          <a:stretch>
            <a:fillRect/>
          </a:stretch>
        </p:blipFill>
        <p:spPr>
          <a:xfrm>
            <a:off x="2622100" y="1155827"/>
            <a:ext cx="4337186" cy="3252875"/>
          </a:xfrm>
          <a:prstGeom prst="rect">
            <a:avLst/>
          </a:prstGeom>
          <a:noFill/>
          <a:ln>
            <a:noFill/>
          </a:ln>
        </p:spPr>
      </p:pic>
      <p:sp>
        <p:nvSpPr>
          <p:cNvPr id="464" name="Google Shape;464;p69"/>
          <p:cNvSpPr txBox="1"/>
          <p:nvPr/>
        </p:nvSpPr>
        <p:spPr>
          <a:xfrm>
            <a:off x="2332500" y="4408700"/>
            <a:ext cx="4778700" cy="5337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 dirty="0"/>
              <a:t>An example </a:t>
            </a:r>
            <a:r>
              <a:rPr lang="en" sz="1300" dirty="0">
                <a:solidFill>
                  <a:srgbClr val="202124"/>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LiDAR point cloud on Self-Driving Cars. </a:t>
            </a:r>
            <a:r>
              <a:rPr lang="en" sz="300" dirty="0">
                <a:solidFill>
                  <a:schemeClr val="dk2"/>
                </a:solidFill>
              </a:rPr>
              <a:t>https://www.google.com/url?sa=i&amp;url=https%3A%2F%2Fmedium.com%2F%40BabakShah%2Flidar-in-self-driving-cars-cee29db94af7&amp;psig=AOvVaw2LzjL5ysaiZHlerfRnxv_B&amp;ust=1745345894988000&amp;source=images&amp;cd=vfe&amp;opi=89978449&amp;ved=0CBQQjhxqFwoTCJiYo6be6YwDFQAAAAAdAAAAABA5</a:t>
            </a:r>
            <a:endParaRPr sz="300" dirty="0">
              <a:solidFill>
                <a:schemeClr val="dk2"/>
              </a:solidFill>
            </a:endParaRPr>
          </a:p>
        </p:txBody>
      </p:sp>
      <p:sp>
        <p:nvSpPr>
          <p:cNvPr id="2" name="Slide Number Placeholder 1">
            <a:extLst>
              <a:ext uri="{FF2B5EF4-FFF2-40B4-BE49-F238E27FC236}">
                <a16:creationId xmlns:a16="http://schemas.microsoft.com/office/drawing/2014/main" id="{8741425B-CBC6-C97B-4C6F-8979738828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LiDAR - applications</a:t>
            </a:r>
            <a:endParaRPr/>
          </a:p>
        </p:txBody>
      </p:sp>
      <p:sp>
        <p:nvSpPr>
          <p:cNvPr id="454" name="Google Shape;454;p68"/>
          <p:cNvSpPr txBox="1"/>
          <p:nvPr/>
        </p:nvSpPr>
        <p:spPr>
          <a:xfrm>
            <a:off x="742500" y="1155000"/>
            <a:ext cx="7020000" cy="3015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dirty="0">
                <a:solidFill>
                  <a:schemeClr val="dk1"/>
                </a:solidFill>
              </a:rPr>
              <a:t>Autonomous vehicles (cars, delivery bots)</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Drone mapping (precision agriculture, inspection)</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Forestry terrain &amp; canopy structure</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Warehouse robots (AMRs, AGVs)</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Construction site monitoring</a:t>
            </a:r>
            <a:endParaRPr sz="2000" dirty="0">
              <a:solidFill>
                <a:schemeClr val="dk1"/>
              </a:solidFill>
            </a:endParaRPr>
          </a:p>
          <a:p>
            <a:pPr marL="457200" lvl="0" indent="-355600" algn="l" rtl="0">
              <a:spcBef>
                <a:spcPts val="0"/>
              </a:spcBef>
              <a:spcAft>
                <a:spcPts val="0"/>
              </a:spcAft>
              <a:buClr>
                <a:schemeClr val="dk1"/>
              </a:buClr>
              <a:buSzPts val="2000"/>
              <a:buChar char="●"/>
            </a:pPr>
            <a:r>
              <a:rPr lang="en" sz="2000" dirty="0">
                <a:solidFill>
                  <a:schemeClr val="dk1"/>
                </a:solidFill>
              </a:rPr>
              <a:t>3D modeling of indoor spaces (real estate)</a:t>
            </a:r>
          </a:p>
          <a:p>
            <a:pPr marL="457200" lvl="0" indent="-355600" algn="l" rtl="0">
              <a:spcBef>
                <a:spcPts val="0"/>
              </a:spcBef>
              <a:spcAft>
                <a:spcPts val="0"/>
              </a:spcAft>
              <a:buClr>
                <a:schemeClr val="dk1"/>
              </a:buClr>
              <a:buSzPts val="2000"/>
              <a:buChar char="●"/>
            </a:pPr>
            <a:r>
              <a:rPr lang="en" sz="2000" dirty="0">
                <a:solidFill>
                  <a:schemeClr val="dk1"/>
                </a:solidFill>
              </a:rPr>
              <a:t>…</a:t>
            </a:r>
            <a:endParaRPr sz="2000" dirty="0">
              <a:solidFill>
                <a:schemeClr val="dk1"/>
              </a:solidFill>
            </a:endParaRPr>
          </a:p>
        </p:txBody>
      </p:sp>
      <p:sp>
        <p:nvSpPr>
          <p:cNvPr id="455" name="Google Shape;455;p68"/>
          <p:cNvSpPr txBox="1"/>
          <p:nvPr/>
        </p:nvSpPr>
        <p:spPr>
          <a:xfrm>
            <a:off x="562500" y="3675000"/>
            <a:ext cx="1290000" cy="4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Anymore?</a:t>
            </a:r>
            <a:endParaRPr sz="1800" dirty="0">
              <a:solidFill>
                <a:schemeClr val="dk1"/>
              </a:solidFill>
            </a:endParaRPr>
          </a:p>
        </p:txBody>
      </p:sp>
      <p:pic>
        <p:nvPicPr>
          <p:cNvPr id="456" name="Google Shape;456;p68"/>
          <p:cNvPicPr preferRelativeResize="0"/>
          <p:nvPr/>
        </p:nvPicPr>
        <p:blipFill>
          <a:blip r:embed="rId3">
            <a:alphaModFix/>
          </a:blip>
          <a:stretch>
            <a:fillRect/>
          </a:stretch>
        </p:blipFill>
        <p:spPr>
          <a:xfrm>
            <a:off x="1821562" y="3397499"/>
            <a:ext cx="2545875" cy="1641000"/>
          </a:xfrm>
          <a:prstGeom prst="rect">
            <a:avLst/>
          </a:prstGeom>
          <a:noFill/>
          <a:ln>
            <a:noFill/>
          </a:ln>
        </p:spPr>
      </p:pic>
      <p:pic>
        <p:nvPicPr>
          <p:cNvPr id="457" name="Google Shape;457;p68"/>
          <p:cNvPicPr preferRelativeResize="0"/>
          <p:nvPr/>
        </p:nvPicPr>
        <p:blipFill>
          <a:blip r:embed="rId4">
            <a:alphaModFix/>
          </a:blip>
          <a:stretch>
            <a:fillRect/>
          </a:stretch>
        </p:blipFill>
        <p:spPr>
          <a:xfrm>
            <a:off x="4493525" y="3397500"/>
            <a:ext cx="2118694" cy="1641000"/>
          </a:xfrm>
          <a:prstGeom prst="rect">
            <a:avLst/>
          </a:prstGeom>
          <a:noFill/>
          <a:ln>
            <a:noFill/>
          </a:ln>
        </p:spPr>
      </p:pic>
      <p:sp>
        <p:nvSpPr>
          <p:cNvPr id="2" name="Slide Number Placeholder 1">
            <a:extLst>
              <a:ext uri="{FF2B5EF4-FFF2-40B4-BE49-F238E27FC236}">
                <a16:creationId xmlns:a16="http://schemas.microsoft.com/office/drawing/2014/main" id="{BF3A8C5F-BBCD-3E70-45D1-F91E815452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randombar(horizontal)">
                                      <p:cBhvr>
                                        <p:cTn id="7" dur="500"/>
                                        <p:tgtEl>
                                          <p:spTgt spid="45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56"/>
                                        </p:tgtEl>
                                        <p:attrNameLst>
                                          <p:attrName>style.visibility</p:attrName>
                                        </p:attrNameLst>
                                      </p:cBhvr>
                                      <p:to>
                                        <p:strVal val="visible"/>
                                      </p:to>
                                    </p:set>
                                    <p:animEffect transition="in" filter="randombar(horizontal)">
                                      <p:cBhvr>
                                        <p:cTn id="12" dur="500"/>
                                        <p:tgtEl>
                                          <p:spTgt spid="45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57"/>
                                        </p:tgtEl>
                                        <p:attrNameLst>
                                          <p:attrName>style.visibility</p:attrName>
                                        </p:attrNameLst>
                                      </p:cBhvr>
                                      <p:to>
                                        <p:strVal val="visible"/>
                                      </p:to>
                                    </p:set>
                                    <p:animEffect transition="in" filter="randombar(horizontal)">
                                      <p:cBhvr>
                                        <p:cTn id="17" dur="5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0"/>
          <p:cNvSpPr txBox="1">
            <a:spLocks noGrp="1"/>
          </p:cNvSpPr>
          <p:nvPr>
            <p:ph type="title"/>
          </p:nvPr>
        </p:nvSpPr>
        <p:spPr>
          <a:xfrm>
            <a:off x="311700" y="23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LiDAR in Forestry</a:t>
            </a:r>
            <a:endParaRPr/>
          </a:p>
        </p:txBody>
      </p:sp>
      <p:pic>
        <p:nvPicPr>
          <p:cNvPr id="470" name="Google Shape;470;p70"/>
          <p:cNvPicPr preferRelativeResize="0"/>
          <p:nvPr/>
        </p:nvPicPr>
        <p:blipFill>
          <a:blip r:embed="rId3">
            <a:alphaModFix/>
          </a:blip>
          <a:stretch>
            <a:fillRect/>
          </a:stretch>
        </p:blipFill>
        <p:spPr>
          <a:xfrm>
            <a:off x="765800" y="807713"/>
            <a:ext cx="8066503" cy="3820975"/>
          </a:xfrm>
          <a:prstGeom prst="rect">
            <a:avLst/>
          </a:prstGeom>
          <a:noFill/>
          <a:ln>
            <a:noFill/>
          </a:ln>
        </p:spPr>
      </p:pic>
      <p:sp>
        <p:nvSpPr>
          <p:cNvPr id="471" name="Google Shape;471;p70"/>
          <p:cNvSpPr txBox="1"/>
          <p:nvPr/>
        </p:nvSpPr>
        <p:spPr>
          <a:xfrm>
            <a:off x="1954500" y="4607089"/>
            <a:ext cx="5235000" cy="388500"/>
          </a:xfrm>
          <a:prstGeom prst="rect">
            <a:avLst/>
          </a:prstGeom>
          <a:noFill/>
          <a:ln>
            <a:noFill/>
          </a:ln>
        </p:spPr>
        <p:txBody>
          <a:bodyPr spcFirstLastPara="1" wrap="square" lIns="91425" tIns="91425" rIns="91425" bIns="91425" anchor="t" anchorCtr="0">
            <a:noAutofit/>
          </a:bodyPr>
          <a:lstStyle/>
          <a:p>
            <a:pPr algn="ctr" rtl="0">
              <a:buNone/>
            </a:pPr>
            <a:r>
              <a:rPr lang="en" sz="1800" dirty="0">
                <a:solidFill>
                  <a:srgbClr val="202122"/>
                </a:solidFill>
                <a:highlight>
                  <a:srgbClr val="F8F9FA"/>
                </a:highlight>
              </a:rPr>
              <a:t>A typical workflow to derive forest information. </a:t>
            </a:r>
            <a:br>
              <a:rPr lang="en" sz="1800" dirty="0">
                <a:solidFill>
                  <a:srgbClr val="202122"/>
                </a:solidFill>
                <a:highlight>
                  <a:srgbClr val="F8F9FA"/>
                </a:highlight>
              </a:rPr>
            </a:br>
            <a:r>
              <a:rPr lang="en-US" sz="800" b="0" i="0" u="none" strike="noStrike" dirty="0">
                <a:solidFill>
                  <a:srgbClr val="202122"/>
                </a:solidFill>
                <a:effectLst/>
                <a:latin typeface="Arial" panose="020B0604020202020204" pitchFamily="34" charset="0"/>
              </a:rPr>
              <a:t>https://en.wikipedia.org/wiki/Lidar</a:t>
            </a:r>
            <a:endParaRPr lang="en-US" sz="800" b="0" dirty="0">
              <a:effectLst/>
            </a:endParaRPr>
          </a:p>
          <a:p>
            <a:pPr>
              <a:buNone/>
            </a:pPr>
            <a:br>
              <a:rPr lang="en-US" sz="2400" dirty="0"/>
            </a:br>
            <a:endParaRPr lang="en-US" sz="1800" dirty="0">
              <a:solidFill>
                <a:schemeClr val="dk2"/>
              </a:solidFill>
            </a:endParaRPr>
          </a:p>
        </p:txBody>
      </p:sp>
      <p:sp>
        <p:nvSpPr>
          <p:cNvPr id="2" name="Slide Number Placeholder 1">
            <a:extLst>
              <a:ext uri="{FF2B5EF4-FFF2-40B4-BE49-F238E27FC236}">
                <a16:creationId xmlns:a16="http://schemas.microsoft.com/office/drawing/2014/main" id="{7AFD14E2-5D24-1235-6434-C5841948F2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Traditional Point Cloud Techniques</a:t>
            </a:r>
            <a:endParaRPr/>
          </a:p>
        </p:txBody>
      </p:sp>
      <p:sp>
        <p:nvSpPr>
          <p:cNvPr id="477" name="Google Shape;477;p71"/>
          <p:cNvSpPr txBox="1">
            <a:spLocks noGrp="1"/>
          </p:cNvSpPr>
          <p:nvPr>
            <p:ph type="body" idx="1"/>
          </p:nvPr>
        </p:nvSpPr>
        <p:spPr>
          <a:prstGeom prst="rect">
            <a:avLst/>
          </a:prstGeom>
          <a:ln>
            <a:noFill/>
          </a:ln>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Preprocessing and filtering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SOR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ROR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Ground filtering - CSF</a:t>
            </a:r>
            <a:endParaRPr>
              <a:solidFill>
                <a:schemeClr val="dk1"/>
              </a:solidFill>
            </a:endParaRPr>
          </a:p>
        </p:txBody>
      </p:sp>
      <p:sp>
        <p:nvSpPr>
          <p:cNvPr id="2" name="Slide Number Placeholder 1">
            <a:extLst>
              <a:ext uri="{FF2B5EF4-FFF2-40B4-BE49-F238E27FC236}">
                <a16:creationId xmlns:a16="http://schemas.microsoft.com/office/drawing/2014/main" id="{CAD02D94-DA72-031C-429E-58D2EB4ECD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Statistical Outlier Removal (SOR)</a:t>
            </a:r>
            <a:endParaRPr/>
          </a:p>
        </p:txBody>
      </p:sp>
      <p:sp>
        <p:nvSpPr>
          <p:cNvPr id="483" name="Google Shape;483;p72"/>
          <p:cNvSpPr txBox="1">
            <a:spLocks noGrp="1"/>
          </p:cNvSpPr>
          <p:nvPr>
            <p:ph type="body" idx="1"/>
          </p:nvPr>
        </p:nvSpPr>
        <p:spPr>
          <a:xfrm>
            <a:off x="311700" y="1152475"/>
            <a:ext cx="4458300" cy="3714900"/>
          </a:xfrm>
          <a:prstGeom prst="rect">
            <a:avLst/>
          </a:prstGeom>
        </p:spPr>
        <p:txBody>
          <a:bodyPr spcFirstLastPara="1" wrap="square" lIns="91425" tIns="91425" rIns="91425" bIns="91425" anchor="t" anchorCtr="0">
            <a:noAutofit/>
          </a:bodyPr>
          <a:lstStyle/>
          <a:p>
            <a:pPr marL="0" lvl="0" indent="0" algn="l" rtl="0">
              <a:lnSpc>
                <a:spcPct val="95000"/>
              </a:lnSpc>
              <a:spcBef>
                <a:spcPts val="1400"/>
              </a:spcBef>
              <a:spcAft>
                <a:spcPts val="0"/>
              </a:spcAft>
              <a:buClr>
                <a:schemeClr val="dk1"/>
              </a:buClr>
              <a:buSzPts val="935"/>
              <a:buFont typeface="Arial"/>
              <a:buNone/>
            </a:pPr>
            <a:r>
              <a:rPr lang="en" sz="1205" b="1">
                <a:solidFill>
                  <a:schemeClr val="dk1"/>
                </a:solidFill>
              </a:rPr>
              <a:t>Principle:</a:t>
            </a:r>
            <a:endParaRPr sz="1205" b="1">
              <a:solidFill>
                <a:schemeClr val="dk1"/>
              </a:solidFill>
            </a:endParaRPr>
          </a:p>
          <a:p>
            <a:pPr marL="0" lvl="0" indent="0" algn="l" rtl="0">
              <a:lnSpc>
                <a:spcPct val="95000"/>
              </a:lnSpc>
              <a:spcBef>
                <a:spcPts val="1200"/>
              </a:spcBef>
              <a:spcAft>
                <a:spcPts val="0"/>
              </a:spcAft>
              <a:buClr>
                <a:schemeClr val="dk1"/>
              </a:buClr>
              <a:buSzPts val="935"/>
              <a:buFont typeface="Arial"/>
              <a:buNone/>
            </a:pPr>
            <a:r>
              <a:rPr lang="en" sz="1035">
                <a:solidFill>
                  <a:schemeClr val="dk1"/>
                </a:solidFill>
              </a:rPr>
              <a:t>SOR identifies noisy points based on statistical analysis of the distances between each point and its neighbors.</a:t>
            </a:r>
            <a:endParaRPr sz="1035">
              <a:solidFill>
                <a:schemeClr val="dk1"/>
              </a:solidFill>
            </a:endParaRPr>
          </a:p>
          <a:p>
            <a:pPr marL="0" lvl="0" indent="0" algn="l" rtl="0">
              <a:lnSpc>
                <a:spcPct val="95000"/>
              </a:lnSpc>
              <a:spcBef>
                <a:spcPts val="1400"/>
              </a:spcBef>
              <a:spcAft>
                <a:spcPts val="0"/>
              </a:spcAft>
              <a:buClr>
                <a:schemeClr val="dk1"/>
              </a:buClr>
              <a:buSzPts val="935"/>
              <a:buFont typeface="Arial"/>
              <a:buNone/>
            </a:pPr>
            <a:r>
              <a:rPr lang="en" sz="1205" b="1">
                <a:solidFill>
                  <a:schemeClr val="dk1"/>
                </a:solidFill>
              </a:rPr>
              <a:t>Steps:</a:t>
            </a:r>
            <a:endParaRPr sz="1205" b="1">
              <a:solidFill>
                <a:schemeClr val="dk1"/>
              </a:solidFill>
            </a:endParaRPr>
          </a:p>
          <a:p>
            <a:pPr marL="457200" lvl="0" indent="-294322" algn="l" rtl="0">
              <a:lnSpc>
                <a:spcPct val="95000"/>
              </a:lnSpc>
              <a:spcBef>
                <a:spcPts val="1200"/>
              </a:spcBef>
              <a:spcAft>
                <a:spcPts val="0"/>
              </a:spcAft>
              <a:buClr>
                <a:schemeClr val="dk1"/>
              </a:buClr>
              <a:buSzPts val="1035"/>
              <a:buAutoNum type="arabicPeriod"/>
            </a:pPr>
            <a:r>
              <a:rPr lang="en" sz="1035" b="1">
                <a:solidFill>
                  <a:schemeClr val="dk1"/>
                </a:solidFill>
              </a:rPr>
              <a:t>Define a neighborhood:</a:t>
            </a:r>
            <a:br>
              <a:rPr lang="en" sz="1035" b="1">
                <a:solidFill>
                  <a:schemeClr val="dk1"/>
                </a:solidFill>
              </a:rPr>
            </a:br>
            <a:r>
              <a:rPr lang="en" sz="1035">
                <a:solidFill>
                  <a:schemeClr val="dk1"/>
                </a:solidFill>
              </a:rPr>
              <a:t> For each point, find its k nearest neighbors (typically k=20–50).</a:t>
            </a:r>
            <a:endParaRPr sz="1035">
              <a:solidFill>
                <a:schemeClr val="dk1"/>
              </a:solidFill>
            </a:endParaRPr>
          </a:p>
          <a:p>
            <a:pPr marL="457200" lvl="0" indent="-294322" algn="l" rtl="0">
              <a:lnSpc>
                <a:spcPct val="95000"/>
              </a:lnSpc>
              <a:spcBef>
                <a:spcPts val="0"/>
              </a:spcBef>
              <a:spcAft>
                <a:spcPts val="0"/>
              </a:spcAft>
              <a:buClr>
                <a:schemeClr val="dk1"/>
              </a:buClr>
              <a:buSzPts val="1035"/>
              <a:buAutoNum type="arabicPeriod"/>
            </a:pPr>
            <a:r>
              <a:rPr lang="en" sz="1035" b="1">
                <a:solidFill>
                  <a:schemeClr val="dk1"/>
                </a:solidFill>
              </a:rPr>
              <a:t>Calculate the mean distance:</a:t>
            </a:r>
            <a:br>
              <a:rPr lang="en" sz="1035" b="1">
                <a:solidFill>
                  <a:schemeClr val="dk1"/>
                </a:solidFill>
              </a:rPr>
            </a:br>
            <a:r>
              <a:rPr lang="en" sz="1035">
                <a:solidFill>
                  <a:schemeClr val="dk1"/>
                </a:solidFill>
              </a:rPr>
              <a:t> Compute the mean distance from this point to its neighbors.</a:t>
            </a:r>
            <a:endParaRPr sz="1035">
              <a:solidFill>
                <a:schemeClr val="dk1"/>
              </a:solidFill>
            </a:endParaRPr>
          </a:p>
          <a:p>
            <a:pPr marL="457200" lvl="0" indent="-294322" algn="l" rtl="0">
              <a:lnSpc>
                <a:spcPct val="95000"/>
              </a:lnSpc>
              <a:spcBef>
                <a:spcPts val="0"/>
              </a:spcBef>
              <a:spcAft>
                <a:spcPts val="0"/>
              </a:spcAft>
              <a:buClr>
                <a:schemeClr val="dk1"/>
              </a:buClr>
              <a:buSzPts val="1035"/>
              <a:buAutoNum type="arabicPeriod"/>
            </a:pPr>
            <a:r>
              <a:rPr lang="en" sz="1035" b="1">
                <a:solidFill>
                  <a:schemeClr val="dk1"/>
                </a:solidFill>
              </a:rPr>
              <a:t>Identify outliers:</a:t>
            </a:r>
            <a:br>
              <a:rPr lang="en" sz="1035" b="1">
                <a:solidFill>
                  <a:schemeClr val="dk1"/>
                </a:solidFill>
              </a:rPr>
            </a:br>
            <a:r>
              <a:rPr lang="en" sz="1035">
                <a:solidFill>
                  <a:schemeClr val="dk1"/>
                </a:solidFill>
              </a:rPr>
              <a:t> Points whose mean distances exceed a threshold (typically defined as a mean distance plus a multiple of standard deviations) are considered outliers and are removed.</a:t>
            </a:r>
            <a:endParaRPr sz="1035">
              <a:solidFill>
                <a:schemeClr val="dk1"/>
              </a:solidFill>
            </a:endParaRPr>
          </a:p>
          <a:p>
            <a:pPr marL="0" lvl="0" indent="0" algn="l" rtl="0">
              <a:lnSpc>
                <a:spcPct val="95000"/>
              </a:lnSpc>
              <a:spcBef>
                <a:spcPts val="1400"/>
              </a:spcBef>
              <a:spcAft>
                <a:spcPts val="0"/>
              </a:spcAft>
              <a:buSzPts val="935"/>
              <a:buNone/>
            </a:pPr>
            <a:r>
              <a:rPr lang="en" sz="1205" b="1">
                <a:solidFill>
                  <a:schemeClr val="dk1"/>
                </a:solidFill>
              </a:rPr>
              <a:t>Typical Parameters:</a:t>
            </a:r>
            <a:endParaRPr sz="1205" b="1">
              <a:solidFill>
                <a:schemeClr val="dk1"/>
              </a:solidFill>
            </a:endParaRPr>
          </a:p>
          <a:p>
            <a:pPr marL="457200" lvl="0" indent="-294322" algn="l" rtl="0">
              <a:lnSpc>
                <a:spcPct val="95000"/>
              </a:lnSpc>
              <a:spcBef>
                <a:spcPts val="1200"/>
              </a:spcBef>
              <a:spcAft>
                <a:spcPts val="0"/>
              </a:spcAft>
              <a:buClr>
                <a:schemeClr val="dk1"/>
              </a:buClr>
              <a:buSzPts val="1035"/>
              <a:buChar char="●"/>
            </a:pPr>
            <a:r>
              <a:rPr lang="en" sz="1035" b="1">
                <a:solidFill>
                  <a:schemeClr val="dk1"/>
                </a:solidFill>
              </a:rPr>
              <a:t>Number of Neighbors (k):</a:t>
            </a:r>
            <a:r>
              <a:rPr lang="en" sz="1035">
                <a:solidFill>
                  <a:schemeClr val="dk1"/>
                </a:solidFill>
              </a:rPr>
              <a:t> Determines the neighborhood size.</a:t>
            </a:r>
            <a:endParaRPr sz="1035">
              <a:solidFill>
                <a:schemeClr val="dk1"/>
              </a:solidFill>
            </a:endParaRPr>
          </a:p>
          <a:p>
            <a:pPr marL="457200" lvl="0" indent="-294322" algn="l" rtl="0">
              <a:lnSpc>
                <a:spcPct val="95000"/>
              </a:lnSpc>
              <a:spcBef>
                <a:spcPts val="0"/>
              </a:spcBef>
              <a:spcAft>
                <a:spcPts val="0"/>
              </a:spcAft>
              <a:buClr>
                <a:schemeClr val="dk1"/>
              </a:buClr>
              <a:buSzPts val="1035"/>
              <a:buChar char="●"/>
            </a:pPr>
            <a:r>
              <a:rPr lang="en" sz="1035" b="1">
                <a:solidFill>
                  <a:schemeClr val="dk1"/>
                </a:solidFill>
              </a:rPr>
              <a:t>Standard Deviation Multiplier (std):</a:t>
            </a:r>
            <a:r>
              <a:rPr lang="en" sz="1035">
                <a:solidFill>
                  <a:schemeClr val="dk1"/>
                </a:solidFill>
              </a:rPr>
              <a:t> Points with mean distances greater than mean + std × σ are removed.</a:t>
            </a:r>
            <a:endParaRPr sz="1629"/>
          </a:p>
        </p:txBody>
      </p:sp>
      <p:sp>
        <p:nvSpPr>
          <p:cNvPr id="484" name="Google Shape;484;p72"/>
          <p:cNvSpPr txBox="1"/>
          <p:nvPr/>
        </p:nvSpPr>
        <p:spPr>
          <a:xfrm>
            <a:off x="4725000" y="4290000"/>
            <a:ext cx="4215000" cy="4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How to calculate the distance_matrix?</a:t>
            </a:r>
            <a:endParaRPr sz="1800">
              <a:solidFill>
                <a:schemeClr val="dk1"/>
              </a:solidFill>
            </a:endParaRPr>
          </a:p>
        </p:txBody>
      </p:sp>
      <p:pic>
        <p:nvPicPr>
          <p:cNvPr id="485" name="Google Shape;485;p72"/>
          <p:cNvPicPr preferRelativeResize="0"/>
          <p:nvPr/>
        </p:nvPicPr>
        <p:blipFill>
          <a:blip r:embed="rId3">
            <a:alphaModFix/>
          </a:blip>
          <a:stretch>
            <a:fillRect/>
          </a:stretch>
        </p:blipFill>
        <p:spPr>
          <a:xfrm>
            <a:off x="4859625" y="1170125"/>
            <a:ext cx="4012175" cy="3082375"/>
          </a:xfrm>
          <a:prstGeom prst="rect">
            <a:avLst/>
          </a:prstGeom>
          <a:noFill/>
          <a:ln>
            <a:noFill/>
          </a:ln>
        </p:spPr>
      </p:pic>
      <p:sp>
        <p:nvSpPr>
          <p:cNvPr id="2" name="Slide Number Placeholder 1">
            <a:extLst>
              <a:ext uri="{FF2B5EF4-FFF2-40B4-BE49-F238E27FC236}">
                <a16:creationId xmlns:a16="http://schemas.microsoft.com/office/drawing/2014/main" id="{B9F7DE7F-1784-F936-2550-05D5B50516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Statistical Outlier Removal (SOR)</a:t>
            </a:r>
            <a:endParaRPr/>
          </a:p>
        </p:txBody>
      </p:sp>
      <p:sp>
        <p:nvSpPr>
          <p:cNvPr id="491" name="Google Shape;491;p73"/>
          <p:cNvSpPr txBox="1">
            <a:spLocks noGrp="1"/>
          </p:cNvSpPr>
          <p:nvPr>
            <p:ph type="body" idx="1"/>
          </p:nvPr>
        </p:nvSpPr>
        <p:spPr>
          <a:xfrm>
            <a:off x="311700" y="1152475"/>
            <a:ext cx="45858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1400"/>
              </a:spcBef>
              <a:spcAft>
                <a:spcPts val="0"/>
              </a:spcAft>
              <a:buClr>
                <a:schemeClr val="dk1"/>
              </a:buClr>
              <a:buSzPct val="84615"/>
              <a:buFont typeface="Arial"/>
              <a:buNone/>
            </a:pPr>
            <a:r>
              <a:rPr lang="en" sz="1300" b="1">
                <a:solidFill>
                  <a:schemeClr val="dk1"/>
                </a:solidFill>
              </a:rPr>
              <a:t>Principle:</a:t>
            </a:r>
            <a:endParaRPr sz="1300" b="1">
              <a:solidFill>
                <a:schemeClr val="dk1"/>
              </a:solidFill>
            </a:endParaRPr>
          </a:p>
          <a:p>
            <a:pPr marL="0" lvl="0" indent="0" algn="l" rtl="0">
              <a:spcBef>
                <a:spcPts val="1200"/>
              </a:spcBef>
              <a:spcAft>
                <a:spcPts val="0"/>
              </a:spcAft>
              <a:buClr>
                <a:schemeClr val="dk1"/>
              </a:buClr>
              <a:buSzPct val="100000"/>
              <a:buFont typeface="Arial"/>
              <a:buNone/>
            </a:pPr>
            <a:r>
              <a:rPr lang="en" sz="1100">
                <a:solidFill>
                  <a:schemeClr val="dk1"/>
                </a:solidFill>
              </a:rPr>
              <a:t>SOR identifies noisy points based on statistical analysis of the distances between each point and its neighbors.</a:t>
            </a:r>
            <a:endParaRPr sz="1100">
              <a:solidFill>
                <a:schemeClr val="dk1"/>
              </a:solidFill>
            </a:endParaRPr>
          </a:p>
          <a:p>
            <a:pPr marL="0" lvl="0" indent="0" algn="l" rtl="0">
              <a:spcBef>
                <a:spcPts val="1400"/>
              </a:spcBef>
              <a:spcAft>
                <a:spcPts val="0"/>
              </a:spcAft>
              <a:buClr>
                <a:schemeClr val="dk1"/>
              </a:buClr>
              <a:buSzPct val="84615"/>
              <a:buFont typeface="Arial"/>
              <a:buNone/>
            </a:pPr>
            <a:r>
              <a:rPr lang="en" sz="1300" b="1">
                <a:solidFill>
                  <a:schemeClr val="dk1"/>
                </a:solidFill>
              </a:rPr>
              <a:t>Steps:</a:t>
            </a:r>
            <a:endParaRPr sz="1300" b="1">
              <a:solidFill>
                <a:schemeClr val="dk1"/>
              </a:solidFill>
            </a:endParaRPr>
          </a:p>
          <a:p>
            <a:pPr marL="457200" lvl="0" indent="-287972" algn="l" rtl="0">
              <a:spcBef>
                <a:spcPts val="1200"/>
              </a:spcBef>
              <a:spcAft>
                <a:spcPts val="0"/>
              </a:spcAft>
              <a:buClr>
                <a:schemeClr val="dk1"/>
              </a:buClr>
              <a:buSzPct val="100000"/>
              <a:buAutoNum type="arabicPeriod"/>
            </a:pPr>
            <a:r>
              <a:rPr lang="en" sz="1100" b="1">
                <a:solidFill>
                  <a:schemeClr val="dk1"/>
                </a:solidFill>
              </a:rPr>
              <a:t>Define a neighborhood:</a:t>
            </a:r>
            <a:br>
              <a:rPr lang="en" sz="1100" b="1">
                <a:solidFill>
                  <a:schemeClr val="dk1"/>
                </a:solidFill>
              </a:rPr>
            </a:br>
            <a:r>
              <a:rPr lang="en" sz="1100">
                <a:solidFill>
                  <a:schemeClr val="dk1"/>
                </a:solidFill>
              </a:rPr>
              <a:t> For each point, find its k nearest neighbors (typically k=20–50).</a:t>
            </a:r>
            <a:endParaRPr sz="1100">
              <a:solidFill>
                <a:schemeClr val="dk1"/>
              </a:solidFill>
            </a:endParaRPr>
          </a:p>
          <a:p>
            <a:pPr marL="457200" lvl="0" indent="-287972" algn="l" rtl="0">
              <a:spcBef>
                <a:spcPts val="0"/>
              </a:spcBef>
              <a:spcAft>
                <a:spcPts val="0"/>
              </a:spcAft>
              <a:buClr>
                <a:schemeClr val="dk1"/>
              </a:buClr>
              <a:buSzPct val="100000"/>
              <a:buAutoNum type="arabicPeriod"/>
            </a:pPr>
            <a:r>
              <a:rPr lang="en" sz="1100" b="1">
                <a:solidFill>
                  <a:schemeClr val="dk1"/>
                </a:solidFill>
              </a:rPr>
              <a:t>Calculate the mean distance:</a:t>
            </a:r>
            <a:br>
              <a:rPr lang="en" sz="1100" b="1">
                <a:solidFill>
                  <a:schemeClr val="dk1"/>
                </a:solidFill>
              </a:rPr>
            </a:br>
            <a:r>
              <a:rPr lang="en" sz="1100">
                <a:solidFill>
                  <a:schemeClr val="dk1"/>
                </a:solidFill>
              </a:rPr>
              <a:t> Compute the mean distance from this point to its neighbors.</a:t>
            </a:r>
            <a:endParaRPr sz="1100">
              <a:solidFill>
                <a:schemeClr val="dk1"/>
              </a:solidFill>
            </a:endParaRPr>
          </a:p>
          <a:p>
            <a:pPr marL="457200" lvl="0" indent="-287972" algn="l" rtl="0">
              <a:spcBef>
                <a:spcPts val="0"/>
              </a:spcBef>
              <a:spcAft>
                <a:spcPts val="0"/>
              </a:spcAft>
              <a:buClr>
                <a:schemeClr val="dk1"/>
              </a:buClr>
              <a:buSzPct val="100000"/>
              <a:buAutoNum type="arabicPeriod"/>
            </a:pPr>
            <a:r>
              <a:rPr lang="en" sz="1100" b="1">
                <a:solidFill>
                  <a:schemeClr val="dk1"/>
                </a:solidFill>
              </a:rPr>
              <a:t>Identify outliers:</a:t>
            </a:r>
            <a:br>
              <a:rPr lang="en" sz="1100" b="1">
                <a:solidFill>
                  <a:schemeClr val="dk1"/>
                </a:solidFill>
              </a:rPr>
            </a:br>
            <a:r>
              <a:rPr lang="en" sz="1100">
                <a:solidFill>
                  <a:schemeClr val="dk1"/>
                </a:solidFill>
              </a:rPr>
              <a:t> Points whose mean distances exceed a threshold (typically defined as a mean distance plus a multiple of standard deviations) are considered outliers and are removed.</a:t>
            </a:r>
            <a:endParaRPr sz="1100">
              <a:solidFill>
                <a:schemeClr val="dk1"/>
              </a:solidFill>
            </a:endParaRPr>
          </a:p>
          <a:p>
            <a:pPr marL="0" lvl="0" indent="0" algn="l" rtl="0">
              <a:spcBef>
                <a:spcPts val="1400"/>
              </a:spcBef>
              <a:spcAft>
                <a:spcPts val="0"/>
              </a:spcAft>
              <a:buNone/>
            </a:pPr>
            <a:r>
              <a:rPr lang="en" sz="1300" b="1">
                <a:solidFill>
                  <a:schemeClr val="dk1"/>
                </a:solidFill>
              </a:rPr>
              <a:t>Typical Parameters:</a:t>
            </a:r>
            <a:endParaRPr sz="1300" b="1">
              <a:solidFill>
                <a:schemeClr val="dk1"/>
              </a:solidFill>
            </a:endParaRPr>
          </a:p>
          <a:p>
            <a:pPr marL="457200" lvl="0" indent="-287972" algn="l" rtl="0">
              <a:spcBef>
                <a:spcPts val="1200"/>
              </a:spcBef>
              <a:spcAft>
                <a:spcPts val="0"/>
              </a:spcAft>
              <a:buClr>
                <a:schemeClr val="dk1"/>
              </a:buClr>
              <a:buSzPct val="100000"/>
              <a:buChar char="●"/>
            </a:pPr>
            <a:r>
              <a:rPr lang="en" sz="1100" b="1">
                <a:solidFill>
                  <a:schemeClr val="dk1"/>
                </a:solidFill>
              </a:rPr>
              <a:t>Number of Neighbors (k):</a:t>
            </a:r>
            <a:r>
              <a:rPr lang="en" sz="1100">
                <a:solidFill>
                  <a:schemeClr val="dk1"/>
                </a:solidFill>
              </a:rPr>
              <a:t> Determines the neighborhood size.</a:t>
            </a:r>
            <a:endParaRPr sz="1100">
              <a:solidFill>
                <a:schemeClr val="dk1"/>
              </a:solidFill>
            </a:endParaRPr>
          </a:p>
          <a:p>
            <a:pPr marL="457200" lvl="0" indent="-287972" algn="l" rtl="0">
              <a:spcBef>
                <a:spcPts val="0"/>
              </a:spcBef>
              <a:spcAft>
                <a:spcPts val="0"/>
              </a:spcAft>
              <a:buClr>
                <a:schemeClr val="dk1"/>
              </a:buClr>
              <a:buSzPct val="100000"/>
              <a:buChar char="●"/>
            </a:pPr>
            <a:r>
              <a:rPr lang="en" sz="1100" b="1">
                <a:solidFill>
                  <a:schemeClr val="dk1"/>
                </a:solidFill>
              </a:rPr>
              <a:t>Standard Deviation Multiplier (std):</a:t>
            </a:r>
            <a:r>
              <a:rPr lang="en" sz="1100">
                <a:solidFill>
                  <a:schemeClr val="dk1"/>
                </a:solidFill>
              </a:rPr>
              <a:t> Points with mean distances greater than mean + std × σ are removed.</a:t>
            </a:r>
            <a:endParaRPr/>
          </a:p>
        </p:txBody>
      </p:sp>
      <p:pic>
        <p:nvPicPr>
          <p:cNvPr id="492" name="Google Shape;492;p73"/>
          <p:cNvPicPr preferRelativeResize="0"/>
          <p:nvPr/>
        </p:nvPicPr>
        <p:blipFill>
          <a:blip r:embed="rId3">
            <a:alphaModFix/>
          </a:blip>
          <a:stretch>
            <a:fillRect/>
          </a:stretch>
        </p:blipFill>
        <p:spPr>
          <a:xfrm>
            <a:off x="5092940" y="3990000"/>
            <a:ext cx="3942061" cy="1121025"/>
          </a:xfrm>
          <a:prstGeom prst="rect">
            <a:avLst/>
          </a:prstGeom>
          <a:noFill/>
          <a:ln>
            <a:noFill/>
          </a:ln>
        </p:spPr>
      </p:pic>
      <p:pic>
        <p:nvPicPr>
          <p:cNvPr id="493" name="Google Shape;493;p73"/>
          <p:cNvPicPr preferRelativeResize="0"/>
          <p:nvPr/>
        </p:nvPicPr>
        <p:blipFill>
          <a:blip r:embed="rId4">
            <a:alphaModFix/>
          </a:blip>
          <a:stretch>
            <a:fillRect/>
          </a:stretch>
        </p:blipFill>
        <p:spPr>
          <a:xfrm>
            <a:off x="5120725" y="799676"/>
            <a:ext cx="3886499" cy="3115325"/>
          </a:xfrm>
          <a:prstGeom prst="rect">
            <a:avLst/>
          </a:prstGeom>
          <a:noFill/>
          <a:ln>
            <a:noFill/>
          </a:ln>
        </p:spPr>
      </p:pic>
      <p:sp>
        <p:nvSpPr>
          <p:cNvPr id="2" name="Slide Number Placeholder 1">
            <a:extLst>
              <a:ext uri="{FF2B5EF4-FFF2-40B4-BE49-F238E27FC236}">
                <a16:creationId xmlns:a16="http://schemas.microsoft.com/office/drawing/2014/main" id="{9CE30D01-AEA6-E6C0-43F3-EA41437030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Radius Outlier Removal (ROR)</a:t>
            </a:r>
            <a:endParaRPr/>
          </a:p>
        </p:txBody>
      </p:sp>
      <p:sp>
        <p:nvSpPr>
          <p:cNvPr id="499" name="Google Shape;499;p74"/>
          <p:cNvSpPr txBox="1">
            <a:spLocks noGrp="1"/>
          </p:cNvSpPr>
          <p:nvPr>
            <p:ph type="body" idx="1"/>
          </p:nvPr>
        </p:nvSpPr>
        <p:spPr>
          <a:xfrm>
            <a:off x="311700" y="1152475"/>
            <a:ext cx="4555800" cy="3416400"/>
          </a:xfrm>
          <a:prstGeom prst="rect">
            <a:avLst/>
          </a:prstGeom>
        </p:spPr>
        <p:txBody>
          <a:bodyPr spcFirstLastPara="1" wrap="square" lIns="91425" tIns="91425" rIns="91425" bIns="91425" anchor="t" anchorCtr="0">
            <a:normAutofit fontScale="92500"/>
          </a:bodyPr>
          <a:lstStyle/>
          <a:p>
            <a:pPr marL="0" lvl="0" indent="0" algn="l" rtl="0">
              <a:spcBef>
                <a:spcPts val="1400"/>
              </a:spcBef>
              <a:spcAft>
                <a:spcPts val="0"/>
              </a:spcAft>
              <a:buClr>
                <a:schemeClr val="dk1"/>
              </a:buClr>
              <a:buSzPct val="84615"/>
              <a:buFont typeface="Arial"/>
              <a:buNone/>
            </a:pPr>
            <a:r>
              <a:rPr lang="en" sz="1300" b="1">
                <a:solidFill>
                  <a:schemeClr val="dk1"/>
                </a:solidFill>
              </a:rPr>
              <a:t>Principle:</a:t>
            </a:r>
            <a:endParaRPr sz="1300" b="1">
              <a:solidFill>
                <a:schemeClr val="dk1"/>
              </a:solidFill>
            </a:endParaRPr>
          </a:p>
          <a:p>
            <a:pPr marL="0" lvl="0" indent="0" algn="l" rtl="0">
              <a:spcBef>
                <a:spcPts val="1200"/>
              </a:spcBef>
              <a:spcAft>
                <a:spcPts val="0"/>
              </a:spcAft>
              <a:buClr>
                <a:schemeClr val="dk1"/>
              </a:buClr>
              <a:buSzPct val="100000"/>
              <a:buFont typeface="Arial"/>
              <a:buNone/>
            </a:pPr>
            <a:r>
              <a:rPr lang="en" sz="1100">
                <a:solidFill>
                  <a:schemeClr val="dk1"/>
                </a:solidFill>
              </a:rPr>
              <a:t>ROR removes points based on the number of neighboring points within a fixed radius.</a:t>
            </a:r>
            <a:endParaRPr sz="1100">
              <a:solidFill>
                <a:schemeClr val="dk1"/>
              </a:solidFill>
            </a:endParaRPr>
          </a:p>
          <a:p>
            <a:pPr marL="0" lvl="0" indent="0" algn="l" rtl="0">
              <a:spcBef>
                <a:spcPts val="1400"/>
              </a:spcBef>
              <a:spcAft>
                <a:spcPts val="0"/>
              </a:spcAft>
              <a:buClr>
                <a:schemeClr val="dk1"/>
              </a:buClr>
              <a:buSzPct val="84615"/>
              <a:buFont typeface="Arial"/>
              <a:buNone/>
            </a:pPr>
            <a:r>
              <a:rPr lang="en" sz="1300" b="1">
                <a:solidFill>
                  <a:schemeClr val="dk1"/>
                </a:solidFill>
              </a:rPr>
              <a:t>Steps:</a:t>
            </a:r>
            <a:endParaRPr sz="1300" b="1">
              <a:solidFill>
                <a:schemeClr val="dk1"/>
              </a:solidFill>
            </a:endParaRPr>
          </a:p>
          <a:p>
            <a:pPr marL="457200" lvl="0" indent="-293211" algn="l" rtl="0">
              <a:spcBef>
                <a:spcPts val="1200"/>
              </a:spcBef>
              <a:spcAft>
                <a:spcPts val="0"/>
              </a:spcAft>
              <a:buClr>
                <a:schemeClr val="dk1"/>
              </a:buClr>
              <a:buSzPct val="100000"/>
              <a:buAutoNum type="arabicPeriod"/>
            </a:pPr>
            <a:r>
              <a:rPr lang="en" sz="1100" b="1">
                <a:solidFill>
                  <a:schemeClr val="dk1"/>
                </a:solidFill>
              </a:rPr>
              <a:t>Define a radius (r):</a:t>
            </a:r>
            <a:br>
              <a:rPr lang="en" sz="1100" b="1">
                <a:solidFill>
                  <a:schemeClr val="dk1"/>
                </a:solidFill>
              </a:rPr>
            </a:br>
            <a:r>
              <a:rPr lang="en" sz="1100">
                <a:solidFill>
                  <a:schemeClr val="dk1"/>
                </a:solidFill>
              </a:rPr>
              <a:t> Choose a spherical neighborhood radius around each point.</a:t>
            </a:r>
            <a:endParaRPr sz="1100">
              <a:solidFill>
                <a:schemeClr val="dk1"/>
              </a:solidFill>
            </a:endParaRPr>
          </a:p>
          <a:p>
            <a:pPr marL="457200" lvl="0" indent="-293211" algn="l" rtl="0">
              <a:spcBef>
                <a:spcPts val="0"/>
              </a:spcBef>
              <a:spcAft>
                <a:spcPts val="0"/>
              </a:spcAft>
              <a:buClr>
                <a:schemeClr val="dk1"/>
              </a:buClr>
              <a:buSzPct val="100000"/>
              <a:buAutoNum type="arabicPeriod"/>
            </a:pPr>
            <a:r>
              <a:rPr lang="en" sz="1100" b="1">
                <a:solidFill>
                  <a:schemeClr val="dk1"/>
                </a:solidFill>
              </a:rPr>
              <a:t>Count neighbors:</a:t>
            </a:r>
            <a:br>
              <a:rPr lang="en" sz="1100" b="1">
                <a:solidFill>
                  <a:schemeClr val="dk1"/>
                </a:solidFill>
              </a:rPr>
            </a:br>
            <a:r>
              <a:rPr lang="en" sz="1100">
                <a:solidFill>
                  <a:schemeClr val="dk1"/>
                </a:solidFill>
              </a:rPr>
              <a:t> For each point, count how many neighbors fall within this radius.</a:t>
            </a:r>
            <a:endParaRPr sz="1100">
              <a:solidFill>
                <a:schemeClr val="dk1"/>
              </a:solidFill>
            </a:endParaRPr>
          </a:p>
          <a:p>
            <a:pPr marL="457200" lvl="0" indent="-293211" algn="l" rtl="0">
              <a:spcBef>
                <a:spcPts val="0"/>
              </a:spcBef>
              <a:spcAft>
                <a:spcPts val="0"/>
              </a:spcAft>
              <a:buClr>
                <a:schemeClr val="dk1"/>
              </a:buClr>
              <a:buSzPct val="100000"/>
              <a:buAutoNum type="arabicPeriod"/>
            </a:pPr>
            <a:r>
              <a:rPr lang="en" sz="1100" b="1">
                <a:solidFill>
                  <a:schemeClr val="dk1"/>
                </a:solidFill>
              </a:rPr>
              <a:t>Identify outliers:</a:t>
            </a:r>
            <a:br>
              <a:rPr lang="en" sz="1100" b="1">
                <a:solidFill>
                  <a:schemeClr val="dk1"/>
                </a:solidFill>
              </a:rPr>
            </a:br>
            <a:r>
              <a:rPr lang="en" sz="1100">
                <a:solidFill>
                  <a:schemeClr val="dk1"/>
                </a:solidFill>
              </a:rPr>
              <a:t> If the number of neighbors within the radius is below a specified threshold, the point is considered an outlier and removed.</a:t>
            </a:r>
            <a:endParaRPr sz="1100">
              <a:solidFill>
                <a:schemeClr val="dk1"/>
              </a:solidFill>
            </a:endParaRPr>
          </a:p>
          <a:p>
            <a:pPr marL="0" lvl="0" indent="0" algn="l" rtl="0">
              <a:spcBef>
                <a:spcPts val="1400"/>
              </a:spcBef>
              <a:spcAft>
                <a:spcPts val="0"/>
              </a:spcAft>
              <a:buNone/>
            </a:pPr>
            <a:r>
              <a:rPr lang="en" sz="1300" b="1">
                <a:solidFill>
                  <a:schemeClr val="dk1"/>
                </a:solidFill>
              </a:rPr>
              <a:t>Typical Parameters:</a:t>
            </a:r>
            <a:endParaRPr sz="1300" b="1">
              <a:solidFill>
                <a:schemeClr val="dk1"/>
              </a:solidFill>
            </a:endParaRPr>
          </a:p>
          <a:p>
            <a:pPr marL="457200" lvl="0" indent="-293211" algn="l" rtl="0">
              <a:spcBef>
                <a:spcPts val="1200"/>
              </a:spcBef>
              <a:spcAft>
                <a:spcPts val="0"/>
              </a:spcAft>
              <a:buClr>
                <a:schemeClr val="dk1"/>
              </a:buClr>
              <a:buSzPct val="100000"/>
              <a:buChar char="●"/>
            </a:pPr>
            <a:r>
              <a:rPr lang="en" sz="1100" b="1">
                <a:solidFill>
                  <a:schemeClr val="dk1"/>
                </a:solidFill>
              </a:rPr>
              <a:t>Radius (r):</a:t>
            </a:r>
            <a:r>
              <a:rPr lang="en" sz="1100">
                <a:solidFill>
                  <a:schemeClr val="dk1"/>
                </a:solidFill>
              </a:rPr>
              <a:t> Defines the neighborhood search radius.</a:t>
            </a:r>
            <a:endParaRPr sz="1100">
              <a:solidFill>
                <a:schemeClr val="dk1"/>
              </a:solidFill>
            </a:endParaRPr>
          </a:p>
          <a:p>
            <a:pPr marL="457200" lvl="0" indent="-293211" algn="l" rtl="0">
              <a:spcBef>
                <a:spcPts val="0"/>
              </a:spcBef>
              <a:spcAft>
                <a:spcPts val="0"/>
              </a:spcAft>
              <a:buClr>
                <a:schemeClr val="dk1"/>
              </a:buClr>
              <a:buSzPct val="100000"/>
              <a:buChar char="●"/>
            </a:pPr>
            <a:r>
              <a:rPr lang="en" sz="1100" b="1">
                <a:solidFill>
                  <a:schemeClr val="dk1"/>
                </a:solidFill>
              </a:rPr>
              <a:t>Minimum Neighbor Count:</a:t>
            </a:r>
            <a:r>
              <a:rPr lang="en" sz="1100">
                <a:solidFill>
                  <a:schemeClr val="dk1"/>
                </a:solidFill>
              </a:rPr>
              <a:t> Minimum number of neighbors required to keep a point.</a:t>
            </a:r>
            <a:endParaRPr/>
          </a:p>
        </p:txBody>
      </p:sp>
      <p:pic>
        <p:nvPicPr>
          <p:cNvPr id="500" name="Google Shape;500;p74"/>
          <p:cNvPicPr preferRelativeResize="0"/>
          <p:nvPr/>
        </p:nvPicPr>
        <p:blipFill>
          <a:blip r:embed="rId3">
            <a:alphaModFix/>
          </a:blip>
          <a:stretch>
            <a:fillRect/>
          </a:stretch>
        </p:blipFill>
        <p:spPr>
          <a:xfrm>
            <a:off x="4763475" y="1200125"/>
            <a:ext cx="4380525" cy="2819875"/>
          </a:xfrm>
          <a:prstGeom prst="rect">
            <a:avLst/>
          </a:prstGeom>
          <a:noFill/>
          <a:ln>
            <a:noFill/>
          </a:ln>
        </p:spPr>
      </p:pic>
      <p:sp>
        <p:nvSpPr>
          <p:cNvPr id="2" name="Slide Number Placeholder 1">
            <a:extLst>
              <a:ext uri="{FF2B5EF4-FFF2-40B4-BE49-F238E27FC236}">
                <a16:creationId xmlns:a16="http://schemas.microsoft.com/office/drawing/2014/main" id="{96C9FBC2-EC0D-B6CD-6E42-0DD509B087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SOR vs ROR</a:t>
            </a:r>
            <a:endParaRPr/>
          </a:p>
        </p:txBody>
      </p:sp>
      <p:graphicFrame>
        <p:nvGraphicFramePr>
          <p:cNvPr id="506" name="Google Shape;506;p75"/>
          <p:cNvGraphicFramePr/>
          <p:nvPr/>
        </p:nvGraphicFramePr>
        <p:xfrm>
          <a:off x="927475" y="1222025"/>
          <a:ext cx="7652750" cy="2999560"/>
        </p:xfrm>
        <a:graphic>
          <a:graphicData uri="http://schemas.openxmlformats.org/drawingml/2006/table">
            <a:tbl>
              <a:tblPr>
                <a:noFill/>
                <a:tableStyleId>{7AA8C1E2-8622-4B38-AF0C-C0F0F5A13D47}</a:tableStyleId>
              </a:tblPr>
              <a:tblGrid>
                <a:gridCol w="1989000">
                  <a:extLst>
                    <a:ext uri="{9D8B030D-6E8A-4147-A177-3AD203B41FA5}">
                      <a16:colId xmlns:a16="http://schemas.microsoft.com/office/drawing/2014/main" val="20000"/>
                    </a:ext>
                  </a:extLst>
                </a:gridCol>
                <a:gridCol w="2831875">
                  <a:extLst>
                    <a:ext uri="{9D8B030D-6E8A-4147-A177-3AD203B41FA5}">
                      <a16:colId xmlns:a16="http://schemas.microsoft.com/office/drawing/2014/main" val="20001"/>
                    </a:ext>
                  </a:extLst>
                </a:gridCol>
                <a:gridCol w="2831875">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 sz="1600" b="1"/>
                        <a:t>Feature</a:t>
                      </a:r>
                      <a:endParaRPr sz="1600" b="1"/>
                    </a:p>
                  </a:txBody>
                  <a:tcPr marL="91425" marR="91425" marT="91425" marB="91425"/>
                </a:tc>
                <a:tc>
                  <a:txBody>
                    <a:bodyPr/>
                    <a:lstStyle/>
                    <a:p>
                      <a:pPr marL="0" lvl="0" indent="0" algn="ctr" rtl="0">
                        <a:lnSpc>
                          <a:spcPct val="115000"/>
                        </a:lnSpc>
                        <a:spcBef>
                          <a:spcPts val="0"/>
                        </a:spcBef>
                        <a:spcAft>
                          <a:spcPts val="0"/>
                        </a:spcAft>
                        <a:buNone/>
                      </a:pPr>
                      <a:r>
                        <a:rPr lang="en" sz="1600" b="1"/>
                        <a:t>SOR</a:t>
                      </a:r>
                      <a:endParaRPr sz="1600" b="1"/>
                    </a:p>
                  </a:txBody>
                  <a:tcPr marL="91425" marR="91425" marT="91425" marB="91425"/>
                </a:tc>
                <a:tc>
                  <a:txBody>
                    <a:bodyPr/>
                    <a:lstStyle/>
                    <a:p>
                      <a:pPr marL="0" lvl="0" indent="0" algn="ctr" rtl="0">
                        <a:lnSpc>
                          <a:spcPct val="115000"/>
                        </a:lnSpc>
                        <a:spcBef>
                          <a:spcPts val="0"/>
                        </a:spcBef>
                        <a:spcAft>
                          <a:spcPts val="0"/>
                        </a:spcAft>
                        <a:buNone/>
                      </a:pPr>
                      <a:r>
                        <a:rPr lang="en" sz="1600" b="1"/>
                        <a:t>ROR</a:t>
                      </a:r>
                      <a:endParaRPr sz="1600" b="1"/>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Neighborhood Definition</a:t>
                      </a:r>
                      <a:endParaRPr/>
                    </a:p>
                  </a:txBody>
                  <a:tcPr marL="91425" marR="91425" marT="91425" marB="91425"/>
                </a:tc>
                <a:tc>
                  <a:txBody>
                    <a:bodyPr/>
                    <a:lstStyle/>
                    <a:p>
                      <a:pPr marL="0" lvl="0" indent="0" algn="l" rtl="0">
                        <a:spcBef>
                          <a:spcPts val="0"/>
                        </a:spcBef>
                        <a:spcAft>
                          <a:spcPts val="0"/>
                        </a:spcAft>
                        <a:buNone/>
                      </a:pPr>
                      <a:r>
                        <a:rPr lang="en"/>
                        <a:t>k-nearest neighbors</a:t>
                      </a:r>
                      <a:endParaRPr/>
                    </a:p>
                  </a:txBody>
                  <a:tcPr marL="91425" marR="91425" marT="91425" marB="91425"/>
                </a:tc>
                <a:tc>
                  <a:txBody>
                    <a:bodyPr/>
                    <a:lstStyle/>
                    <a:p>
                      <a:pPr marL="0" lvl="0" indent="0" algn="l" rtl="0">
                        <a:spcBef>
                          <a:spcPts val="0"/>
                        </a:spcBef>
                        <a:spcAft>
                          <a:spcPts val="0"/>
                        </a:spcAft>
                        <a:buNone/>
                      </a:pPr>
                      <a:r>
                        <a:rPr lang="en"/>
                        <a:t>Fixed radius neighbors</a:t>
                      </a: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a:t>Outlier Criterion</a:t>
                      </a:r>
                      <a:endParaRPr/>
                    </a:p>
                  </a:txBody>
                  <a:tcPr marL="91425" marR="91425" marT="91425" marB="91425"/>
                </a:tc>
                <a:tc>
                  <a:txBody>
                    <a:bodyPr/>
                    <a:lstStyle/>
                    <a:p>
                      <a:pPr marL="0" lvl="0" indent="0" algn="l" rtl="0">
                        <a:spcBef>
                          <a:spcPts val="0"/>
                        </a:spcBef>
                        <a:spcAft>
                          <a:spcPts val="0"/>
                        </a:spcAft>
                        <a:buNone/>
                      </a:pPr>
                      <a:r>
                        <a:rPr lang="en"/>
                        <a:t>Mean distance + std deviation</a:t>
                      </a:r>
                      <a:endParaRPr/>
                    </a:p>
                  </a:txBody>
                  <a:tcPr marL="91425" marR="91425" marT="91425" marB="91425"/>
                </a:tc>
                <a:tc>
                  <a:txBody>
                    <a:bodyPr/>
                    <a:lstStyle/>
                    <a:p>
                      <a:pPr marL="0" lvl="0" indent="0" algn="l" rtl="0">
                        <a:spcBef>
                          <a:spcPts val="0"/>
                        </a:spcBef>
                        <a:spcAft>
                          <a:spcPts val="0"/>
                        </a:spcAft>
                        <a:buNone/>
                      </a:pPr>
                      <a:r>
                        <a:rPr lang="en"/>
                        <a:t>Neighbor count within radius</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a:t>Density Adaptivity</a:t>
                      </a:r>
                      <a:endParaRPr/>
                    </a:p>
                  </a:txBody>
                  <a:tcPr marL="91425" marR="91425" marT="91425" marB="91425"/>
                </a:tc>
                <a:tc>
                  <a:txBody>
                    <a:bodyPr/>
                    <a:lstStyle/>
                    <a:p>
                      <a:pPr marL="0" lvl="0" indent="0" algn="l" rtl="0">
                        <a:spcBef>
                          <a:spcPts val="0"/>
                        </a:spcBef>
                        <a:spcAft>
                          <a:spcPts val="0"/>
                        </a:spcAft>
                        <a:buNone/>
                      </a:pPr>
                      <a:r>
                        <a:rPr lang="en"/>
                        <a:t>Good for variable densities</a:t>
                      </a:r>
                      <a:endParaRPr/>
                    </a:p>
                  </a:txBody>
                  <a:tcPr marL="91425" marR="91425" marT="91425" marB="91425"/>
                </a:tc>
                <a:tc>
                  <a:txBody>
                    <a:bodyPr/>
                    <a:lstStyle/>
                    <a:p>
                      <a:pPr marL="0" lvl="0" indent="0" algn="l" rtl="0">
                        <a:spcBef>
                          <a:spcPts val="0"/>
                        </a:spcBef>
                        <a:spcAft>
                          <a:spcPts val="0"/>
                        </a:spcAft>
                        <a:buNone/>
                      </a:pPr>
                      <a:r>
                        <a:rPr lang="en"/>
                        <a:t>Less adaptive; better for uniform densities</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t>Parameter Sensitivity</a:t>
                      </a:r>
                      <a:endParaRPr/>
                    </a:p>
                  </a:txBody>
                  <a:tcPr marL="91425" marR="91425" marT="91425" marB="91425"/>
                </a:tc>
                <a:tc>
                  <a:txBody>
                    <a:bodyPr/>
                    <a:lstStyle/>
                    <a:p>
                      <a:pPr marL="0" lvl="0" indent="0" algn="l" rtl="0">
                        <a:spcBef>
                          <a:spcPts val="0"/>
                        </a:spcBef>
                        <a:spcAft>
                          <a:spcPts val="0"/>
                        </a:spcAft>
                        <a:buNone/>
                      </a:pPr>
                      <a:r>
                        <a:rPr lang="en"/>
                        <a:t>Moderate</a:t>
                      </a:r>
                      <a:endParaRPr/>
                    </a:p>
                  </a:txBody>
                  <a:tcPr marL="91425" marR="91425" marT="91425" marB="91425"/>
                </a:tc>
                <a:tc>
                  <a:txBody>
                    <a:bodyPr/>
                    <a:lstStyle/>
                    <a:p>
                      <a:pPr marL="0" lvl="0" indent="0" algn="l" rtl="0">
                        <a:spcBef>
                          <a:spcPts val="0"/>
                        </a:spcBef>
                        <a:spcAft>
                          <a:spcPts val="0"/>
                        </a:spcAft>
                        <a:buNone/>
                      </a:pPr>
                      <a:r>
                        <a:rPr lang="en"/>
                        <a:t>High</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a:t>Computational Cost</a:t>
                      </a:r>
                      <a:endParaRPr/>
                    </a:p>
                  </a:txBody>
                  <a:tcPr marL="91425" marR="91425" marT="91425" marB="91425"/>
                </a:tc>
                <a:tc>
                  <a:txBody>
                    <a:bodyPr/>
                    <a:lstStyle/>
                    <a:p>
                      <a:pPr marL="0" lvl="0" indent="0" algn="l" rtl="0">
                        <a:spcBef>
                          <a:spcPts val="0"/>
                        </a:spcBef>
                        <a:spcAft>
                          <a:spcPts val="0"/>
                        </a:spcAft>
                        <a:buNone/>
                      </a:pPr>
                      <a:r>
                        <a:rPr lang="en"/>
                        <a:t>Moderate (fast with k-d trees)</a:t>
                      </a:r>
                      <a:endParaRPr/>
                    </a:p>
                  </a:txBody>
                  <a:tcPr marL="91425" marR="91425" marT="91425" marB="91425"/>
                </a:tc>
                <a:tc>
                  <a:txBody>
                    <a:bodyPr/>
                    <a:lstStyle/>
                    <a:p>
                      <a:pPr marL="0" lvl="0" indent="0" algn="l" rtl="0">
                        <a:spcBef>
                          <a:spcPts val="0"/>
                        </a:spcBef>
                        <a:spcAft>
                          <a:spcPts val="0"/>
                        </a:spcAft>
                        <a:buNone/>
                      </a:pPr>
                      <a:r>
                        <a:rPr lang="en"/>
                        <a:t>Moderate to High (depends on radius and density)</a:t>
                      </a:r>
                      <a:endParaRPr/>
                    </a:p>
                  </a:txBody>
                  <a:tcPr marL="91425" marR="91425" marT="91425" marB="91425"/>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1806D1FE-CB38-15B7-D021-8890F94D1F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Preprocessing and filtering</a:t>
            </a:r>
            <a:endParaRPr/>
          </a:p>
        </p:txBody>
      </p:sp>
      <p:sp>
        <p:nvSpPr>
          <p:cNvPr id="512" name="Google Shape;512;p76"/>
          <p:cNvSpPr txBox="1">
            <a:spLocks noGrp="1"/>
          </p:cNvSpPr>
          <p:nvPr>
            <p:ph type="body" idx="1"/>
          </p:nvPr>
        </p:nvSpPr>
        <p:spPr>
          <a:xfrm>
            <a:off x="311700" y="1215400"/>
            <a:ext cx="4133700" cy="469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a:solidFill>
                  <a:schemeClr val="dk1"/>
                </a:solidFill>
              </a:rPr>
              <a:t>Ground filtering - Cloth Simulation Filter</a:t>
            </a:r>
            <a:endParaRPr>
              <a:solidFill>
                <a:schemeClr val="dk1"/>
              </a:solidFill>
            </a:endParaRPr>
          </a:p>
        </p:txBody>
      </p:sp>
      <p:pic>
        <p:nvPicPr>
          <p:cNvPr id="513" name="Google Shape;513;p76"/>
          <p:cNvPicPr preferRelativeResize="0"/>
          <p:nvPr/>
        </p:nvPicPr>
        <p:blipFill>
          <a:blip r:embed="rId3">
            <a:alphaModFix/>
          </a:blip>
          <a:stretch>
            <a:fillRect/>
          </a:stretch>
        </p:blipFill>
        <p:spPr>
          <a:xfrm>
            <a:off x="709450" y="1919925"/>
            <a:ext cx="3099150" cy="1848625"/>
          </a:xfrm>
          <a:prstGeom prst="rect">
            <a:avLst/>
          </a:prstGeom>
          <a:noFill/>
          <a:ln>
            <a:noFill/>
          </a:ln>
        </p:spPr>
      </p:pic>
      <p:sp>
        <p:nvSpPr>
          <p:cNvPr id="514" name="Google Shape;514;p76"/>
          <p:cNvSpPr txBox="1"/>
          <p:nvPr/>
        </p:nvSpPr>
        <p:spPr>
          <a:xfrm>
            <a:off x="1247850" y="4670750"/>
            <a:ext cx="6648300" cy="4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222222"/>
                </a:solidFill>
                <a:highlight>
                  <a:srgbClr val="FFFFFF"/>
                </a:highlight>
                <a:latin typeface="Roboto"/>
                <a:ea typeface="Roboto"/>
                <a:cs typeface="Roboto"/>
                <a:sym typeface="Roboto"/>
              </a:rPr>
              <a:t>Zhang, W., Qi, J., Wan, P., Wang, H., Xie, D., Wang, X., &amp; Yan, G. (2016). An Easy-to-Use Airborne LiDAR Data Filtering Method Based on Cloth Simulation. </a:t>
            </a:r>
            <a:r>
              <a:rPr lang="en" sz="900" i="1">
                <a:solidFill>
                  <a:srgbClr val="222222"/>
                </a:solidFill>
                <a:highlight>
                  <a:srgbClr val="FFFFFF"/>
                </a:highlight>
                <a:latin typeface="Roboto"/>
                <a:ea typeface="Roboto"/>
                <a:cs typeface="Roboto"/>
                <a:sym typeface="Roboto"/>
              </a:rPr>
              <a:t>Remote Sensing</a:t>
            </a:r>
            <a:r>
              <a:rPr lang="en" sz="900">
                <a:solidFill>
                  <a:srgbClr val="222222"/>
                </a:solidFill>
                <a:highlight>
                  <a:srgbClr val="FFFFFF"/>
                </a:highlight>
                <a:latin typeface="Roboto"/>
                <a:ea typeface="Roboto"/>
                <a:cs typeface="Roboto"/>
                <a:sym typeface="Roboto"/>
              </a:rPr>
              <a:t>, </a:t>
            </a:r>
            <a:r>
              <a:rPr lang="en" sz="900" i="1">
                <a:solidFill>
                  <a:srgbClr val="222222"/>
                </a:solidFill>
                <a:highlight>
                  <a:srgbClr val="FFFFFF"/>
                </a:highlight>
                <a:latin typeface="Roboto"/>
                <a:ea typeface="Roboto"/>
                <a:cs typeface="Roboto"/>
                <a:sym typeface="Roboto"/>
              </a:rPr>
              <a:t>8</a:t>
            </a:r>
            <a:r>
              <a:rPr lang="en" sz="900">
                <a:solidFill>
                  <a:srgbClr val="222222"/>
                </a:solidFill>
                <a:highlight>
                  <a:srgbClr val="FFFFFF"/>
                </a:highlight>
                <a:latin typeface="Roboto"/>
                <a:ea typeface="Roboto"/>
                <a:cs typeface="Roboto"/>
                <a:sym typeface="Roboto"/>
              </a:rPr>
              <a:t>(6), 501. https://doi.org/10.3390/rs8060501</a:t>
            </a:r>
            <a:endParaRPr sz="1800">
              <a:solidFill>
                <a:schemeClr val="dk2"/>
              </a:solidFill>
            </a:endParaRPr>
          </a:p>
        </p:txBody>
      </p:sp>
      <p:sp>
        <p:nvSpPr>
          <p:cNvPr id="515" name="Google Shape;515;p76"/>
          <p:cNvSpPr txBox="1"/>
          <p:nvPr/>
        </p:nvSpPr>
        <p:spPr>
          <a:xfrm>
            <a:off x="698000" y="3861925"/>
            <a:ext cx="31383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Overview of the cloth simulation algorithm.</a:t>
            </a:r>
            <a:endParaRPr sz="1800">
              <a:solidFill>
                <a:schemeClr val="dk2"/>
              </a:solidFill>
            </a:endParaRPr>
          </a:p>
        </p:txBody>
      </p:sp>
      <p:grpSp>
        <p:nvGrpSpPr>
          <p:cNvPr id="516" name="Google Shape;516;p76"/>
          <p:cNvGrpSpPr/>
          <p:nvPr/>
        </p:nvGrpSpPr>
        <p:grpSpPr>
          <a:xfrm>
            <a:off x="4719350" y="133650"/>
            <a:ext cx="4274700" cy="4486275"/>
            <a:chOff x="4719350" y="133650"/>
            <a:chExt cx="4274700" cy="4486275"/>
          </a:xfrm>
        </p:grpSpPr>
        <p:pic>
          <p:nvPicPr>
            <p:cNvPr id="517" name="Google Shape;517;p76"/>
            <p:cNvPicPr preferRelativeResize="0"/>
            <p:nvPr/>
          </p:nvPicPr>
          <p:blipFill>
            <a:blip r:embed="rId4">
              <a:alphaModFix/>
            </a:blip>
            <a:stretch>
              <a:fillRect/>
            </a:stretch>
          </p:blipFill>
          <p:spPr>
            <a:xfrm>
              <a:off x="5137775" y="133650"/>
              <a:ext cx="3461376" cy="3194350"/>
            </a:xfrm>
            <a:prstGeom prst="rect">
              <a:avLst/>
            </a:prstGeom>
            <a:noFill/>
            <a:ln>
              <a:noFill/>
            </a:ln>
          </p:spPr>
        </p:pic>
        <p:sp>
          <p:nvSpPr>
            <p:cNvPr id="518" name="Google Shape;518;p76"/>
            <p:cNvSpPr txBox="1"/>
            <p:nvPr/>
          </p:nvSpPr>
          <p:spPr>
            <a:xfrm>
              <a:off x="4719350" y="3381525"/>
              <a:ext cx="4274700" cy="12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Main Steps in CSF: (</a:t>
              </a:r>
              <a:r>
                <a:rPr lang="en" sz="1000" b="1">
                  <a:solidFill>
                    <a:srgbClr val="222222"/>
                  </a:solidFill>
                  <a:highlight>
                    <a:srgbClr val="FFFFFF"/>
                  </a:highlight>
                </a:rPr>
                <a:t>a</a:t>
              </a:r>
              <a:r>
                <a:rPr lang="en" sz="1000">
                  <a:solidFill>
                    <a:srgbClr val="222222"/>
                  </a:solidFill>
                  <a:highlight>
                    <a:srgbClr val="FFFFFF"/>
                  </a:highlight>
                </a:rPr>
                <a:t>) Initial state. A cloth is place above the inverted LiDAR measurements; (</a:t>
              </a:r>
              <a:r>
                <a:rPr lang="en" sz="1000" b="1">
                  <a:solidFill>
                    <a:srgbClr val="222222"/>
                  </a:solidFill>
                  <a:highlight>
                    <a:srgbClr val="FFFFFF"/>
                  </a:highlight>
                </a:rPr>
                <a:t>b</a:t>
              </a:r>
              <a:r>
                <a:rPr lang="en" sz="1000">
                  <a:solidFill>
                    <a:srgbClr val="222222"/>
                  </a:solidFill>
                  <a:highlight>
                    <a:srgbClr val="FFFFFF"/>
                  </a:highlight>
                </a:rPr>
                <a:t>) The displacement of each particle is calculated under the influence of gravity. Thus, some particles may appear under the ground measurements; (</a:t>
              </a:r>
              <a:r>
                <a:rPr lang="en" sz="1000" b="1">
                  <a:solidFill>
                    <a:srgbClr val="222222"/>
                  </a:solidFill>
                  <a:highlight>
                    <a:srgbClr val="FFFFFF"/>
                  </a:highlight>
                </a:rPr>
                <a:t>c</a:t>
              </a:r>
              <a:r>
                <a:rPr lang="en" sz="1000">
                  <a:solidFill>
                    <a:srgbClr val="222222"/>
                  </a:solidFill>
                  <a:highlight>
                    <a:srgbClr val="FFFFFF"/>
                  </a:highlight>
                </a:rPr>
                <a:t>) Intersection check. For those who are under the ground, they are moved on the ground and set as unmovable; (</a:t>
              </a:r>
              <a:r>
                <a:rPr lang="en" sz="1000" b="1">
                  <a:solidFill>
                    <a:srgbClr val="222222"/>
                  </a:solidFill>
                  <a:highlight>
                    <a:srgbClr val="FFFFFF"/>
                  </a:highlight>
                </a:rPr>
                <a:t>d</a:t>
              </a:r>
              <a:r>
                <a:rPr lang="en" sz="1000">
                  <a:solidFill>
                    <a:srgbClr val="222222"/>
                  </a:solidFill>
                  <a:highlight>
                    <a:srgbClr val="FFFFFF"/>
                  </a:highlight>
                </a:rPr>
                <a:t>) Considering internal forces. The movable particles are moved according to forces produced by neighbour particles.</a:t>
              </a:r>
              <a:endParaRPr sz="1800">
                <a:solidFill>
                  <a:schemeClr val="dk2"/>
                </a:solidFill>
              </a:endParaRPr>
            </a:p>
          </p:txBody>
        </p:sp>
      </p:grpSp>
      <p:sp>
        <p:nvSpPr>
          <p:cNvPr id="2" name="Slide Number Placeholder 1">
            <a:extLst>
              <a:ext uri="{FF2B5EF4-FFF2-40B4-BE49-F238E27FC236}">
                <a16:creationId xmlns:a16="http://schemas.microsoft.com/office/drawing/2014/main" id="{A1872857-0270-498A-21EF-59DB5ABF2B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PCA for normals and others</a:t>
            </a:r>
            <a:endParaRPr/>
          </a:p>
        </p:txBody>
      </p:sp>
      <p:sp>
        <p:nvSpPr>
          <p:cNvPr id="524" name="Google Shape;524;p77"/>
          <p:cNvSpPr txBox="1"/>
          <p:nvPr/>
        </p:nvSpPr>
        <p:spPr>
          <a:xfrm>
            <a:off x="588825" y="1550100"/>
            <a:ext cx="5843100" cy="14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chemeClr val="hlink"/>
                </a:solidFill>
                <a:hlinkClick r:id="rId3"/>
              </a:rPr>
              <a:t>My previous slides</a:t>
            </a:r>
            <a:r>
              <a:rPr lang="en" sz="1800" dirty="0">
                <a:solidFill>
                  <a:schemeClr val="dk2"/>
                </a:solidFill>
              </a:rPr>
              <a:t>.</a:t>
            </a:r>
            <a:endParaRPr sz="1800" dirty="0">
              <a:solidFill>
                <a:schemeClr val="dk2"/>
              </a:solidFill>
            </a:endParaRPr>
          </a:p>
        </p:txBody>
      </p:sp>
      <p:sp>
        <p:nvSpPr>
          <p:cNvPr id="2" name="Slide Number Placeholder 1">
            <a:extLst>
              <a:ext uri="{FF2B5EF4-FFF2-40B4-BE49-F238E27FC236}">
                <a16:creationId xmlns:a16="http://schemas.microsoft.com/office/drawing/2014/main" id="{1F352932-4C94-6F2B-9893-A96DC132C4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Quiz</a:t>
            </a:r>
            <a:endParaRPr dirty="0"/>
          </a:p>
        </p:txBody>
      </p:sp>
      <p:sp>
        <p:nvSpPr>
          <p:cNvPr id="378" name="Google Shape;378;p60"/>
          <p:cNvSpPr txBox="1"/>
          <p:nvPr/>
        </p:nvSpPr>
        <p:spPr>
          <a:xfrm>
            <a:off x="384450" y="1183975"/>
            <a:ext cx="8227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rPr>
              <a:t>1. Which of the following movie scenes best resembles how real LiDAR technology works today (in 2025)?</a:t>
            </a:r>
            <a:endParaRPr sz="2000" dirty="0">
              <a:solidFill>
                <a:schemeClr val="dk2"/>
              </a:solidFill>
            </a:endParaRPr>
          </a:p>
        </p:txBody>
      </p:sp>
      <p:grpSp>
        <p:nvGrpSpPr>
          <p:cNvPr id="2" name="Group 1">
            <a:extLst>
              <a:ext uri="{FF2B5EF4-FFF2-40B4-BE49-F238E27FC236}">
                <a16:creationId xmlns:a16="http://schemas.microsoft.com/office/drawing/2014/main" id="{6F82CC5A-85C1-D096-6D1C-821F9DD2E84E}"/>
              </a:ext>
            </a:extLst>
          </p:cNvPr>
          <p:cNvGrpSpPr/>
          <p:nvPr/>
        </p:nvGrpSpPr>
        <p:grpSpPr>
          <a:xfrm>
            <a:off x="679075" y="2246600"/>
            <a:ext cx="2938200" cy="2345525"/>
            <a:chOff x="679075" y="2246600"/>
            <a:chExt cx="2938200" cy="2345525"/>
          </a:xfrm>
        </p:grpSpPr>
        <p:pic>
          <p:nvPicPr>
            <p:cNvPr id="379" name="Google Shape;379;p60" title="deathstar.gif"/>
            <p:cNvPicPr preferRelativeResize="0"/>
            <p:nvPr/>
          </p:nvPicPr>
          <p:blipFill>
            <a:blip r:embed="rId3">
              <a:alphaModFix/>
            </a:blip>
            <a:stretch>
              <a:fillRect/>
            </a:stretch>
          </p:blipFill>
          <p:spPr>
            <a:xfrm>
              <a:off x="1112350" y="2246600"/>
              <a:ext cx="1946950" cy="1460225"/>
            </a:xfrm>
            <a:prstGeom prst="rect">
              <a:avLst/>
            </a:prstGeom>
            <a:noFill/>
            <a:ln>
              <a:noFill/>
            </a:ln>
          </p:spPr>
        </p:pic>
        <p:sp>
          <p:nvSpPr>
            <p:cNvPr id="380" name="Google Shape;380;p60"/>
            <p:cNvSpPr txBox="1"/>
            <p:nvPr/>
          </p:nvSpPr>
          <p:spPr>
            <a:xfrm>
              <a:off x="679075" y="3919825"/>
              <a:ext cx="2938200" cy="672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lphaUcPeriod"/>
              </a:pPr>
              <a:r>
                <a:rPr lang="en" sz="1800">
                  <a:solidFill>
                    <a:schemeClr val="dk2"/>
                  </a:solidFill>
                </a:rPr>
                <a:t>Rogue One: A Star Wars Story (2016)</a:t>
              </a:r>
              <a:br>
                <a:rPr lang="en" sz="1800">
                  <a:solidFill>
                    <a:schemeClr val="dk2"/>
                  </a:solidFill>
                </a:rPr>
              </a:br>
              <a:r>
                <a:rPr lang="en" sz="200">
                  <a:solidFill>
                    <a:schemeClr val="dk2"/>
                  </a:solidFill>
                </a:rPr>
                <a:t>https://www.google.com/url?sa=i&amp;url=https%3A%2F%2Fimgur.com%2Fgallery%2Fhopes-class-4-5-beam-laser-5Eew4mn&amp;psig=AOvVaw0-xvKURfgtF4XW6WxwtLC3&amp;ust=1745346703064000&amp;source=images&amp;cd=vfe&amp;opi=89978449&amp;ved=0CBQQjhxqFwoTCJDFlbbl6YwDFQAAAAAdAAAAABAE</a:t>
              </a:r>
              <a:endParaRPr sz="200">
                <a:solidFill>
                  <a:schemeClr val="dk2"/>
                </a:solidFill>
              </a:endParaRPr>
            </a:p>
          </p:txBody>
        </p:sp>
      </p:grpSp>
      <p:grpSp>
        <p:nvGrpSpPr>
          <p:cNvPr id="3" name="Group 2">
            <a:extLst>
              <a:ext uri="{FF2B5EF4-FFF2-40B4-BE49-F238E27FC236}">
                <a16:creationId xmlns:a16="http://schemas.microsoft.com/office/drawing/2014/main" id="{A59486EC-0409-3974-FCC4-F687DFD1131C}"/>
              </a:ext>
            </a:extLst>
          </p:cNvPr>
          <p:cNvGrpSpPr/>
          <p:nvPr/>
        </p:nvGrpSpPr>
        <p:grpSpPr>
          <a:xfrm>
            <a:off x="3604415" y="2242725"/>
            <a:ext cx="2702335" cy="2127500"/>
            <a:chOff x="3604415" y="2242725"/>
            <a:chExt cx="2702335" cy="2127500"/>
          </a:xfrm>
        </p:grpSpPr>
        <p:sp>
          <p:nvSpPr>
            <p:cNvPr id="381" name="Google Shape;381;p60"/>
            <p:cNvSpPr txBox="1"/>
            <p:nvPr/>
          </p:nvSpPr>
          <p:spPr>
            <a:xfrm>
              <a:off x="3845850" y="3892925"/>
              <a:ext cx="24609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B.   Tron (1982)</a:t>
              </a:r>
              <a:endParaRPr sz="1800">
                <a:solidFill>
                  <a:schemeClr val="dk2"/>
                </a:solidFill>
              </a:endParaRPr>
            </a:p>
            <a:p>
              <a:pPr marL="0" lvl="0" indent="0" algn="l" rtl="0">
                <a:spcBef>
                  <a:spcPts val="0"/>
                </a:spcBef>
                <a:spcAft>
                  <a:spcPts val="0"/>
                </a:spcAft>
                <a:buNone/>
              </a:pPr>
              <a:r>
                <a:rPr lang="en" sz="200">
                  <a:solidFill>
                    <a:schemeClr val="dk2"/>
                  </a:solidFill>
                </a:rPr>
                <a:t>https://www.google.com/url?sa=i&amp;url=https%3A%2F%2Fsci-fi-gifs.tumblr.com%2Fpost%2F768995527999242240&amp;psig=AOvVaw0-xvKURfgtF4XW6WxwtLC3&amp;ust=1745346703064000&amp;source=images&amp;cd=vfe&amp;opi=89978449&amp;ved=0CBQQjhxqFwoTCJDFlbbl6YwDFQAAAAAdAAAAABAJ</a:t>
              </a:r>
              <a:endParaRPr sz="200">
                <a:solidFill>
                  <a:schemeClr val="dk2"/>
                </a:solidFill>
              </a:endParaRPr>
            </a:p>
          </p:txBody>
        </p:sp>
        <p:pic>
          <p:nvPicPr>
            <p:cNvPr id="382" name="Google Shape;382;p60" title="Tron.gif"/>
            <p:cNvPicPr preferRelativeResize="0"/>
            <p:nvPr/>
          </p:nvPicPr>
          <p:blipFill>
            <a:blip r:embed="rId4">
              <a:alphaModFix/>
            </a:blip>
            <a:stretch>
              <a:fillRect/>
            </a:stretch>
          </p:blipFill>
          <p:spPr>
            <a:xfrm>
              <a:off x="3604415" y="2242725"/>
              <a:ext cx="2607575" cy="1467975"/>
            </a:xfrm>
            <a:prstGeom prst="rect">
              <a:avLst/>
            </a:prstGeom>
            <a:noFill/>
            <a:ln>
              <a:noFill/>
            </a:ln>
          </p:spPr>
        </p:pic>
      </p:grpSp>
      <p:grpSp>
        <p:nvGrpSpPr>
          <p:cNvPr id="4" name="Group 3">
            <a:extLst>
              <a:ext uri="{FF2B5EF4-FFF2-40B4-BE49-F238E27FC236}">
                <a16:creationId xmlns:a16="http://schemas.microsoft.com/office/drawing/2014/main" id="{E61548C2-7AE8-A01D-43C4-45C30210FCFF}"/>
              </a:ext>
            </a:extLst>
          </p:cNvPr>
          <p:cNvGrpSpPr/>
          <p:nvPr/>
        </p:nvGrpSpPr>
        <p:grpSpPr>
          <a:xfrm>
            <a:off x="6444550" y="2246588"/>
            <a:ext cx="2607575" cy="2288362"/>
            <a:chOff x="6444550" y="2246588"/>
            <a:chExt cx="2607575" cy="2288362"/>
          </a:xfrm>
        </p:grpSpPr>
        <p:pic>
          <p:nvPicPr>
            <p:cNvPr id="383" name="Google Shape;383;p60" title="oceans-twelve.gif"/>
            <p:cNvPicPr preferRelativeResize="0"/>
            <p:nvPr/>
          </p:nvPicPr>
          <p:blipFill>
            <a:blip r:embed="rId5">
              <a:alphaModFix/>
            </a:blip>
            <a:stretch>
              <a:fillRect/>
            </a:stretch>
          </p:blipFill>
          <p:spPr>
            <a:xfrm>
              <a:off x="6444550" y="2246588"/>
              <a:ext cx="2607575" cy="1460239"/>
            </a:xfrm>
            <a:prstGeom prst="rect">
              <a:avLst/>
            </a:prstGeom>
            <a:noFill/>
            <a:ln>
              <a:noFill/>
            </a:ln>
          </p:spPr>
        </p:pic>
        <p:sp>
          <p:nvSpPr>
            <p:cNvPr id="384" name="Google Shape;384;p60"/>
            <p:cNvSpPr txBox="1"/>
            <p:nvPr/>
          </p:nvSpPr>
          <p:spPr>
            <a:xfrm>
              <a:off x="6632188" y="3862650"/>
              <a:ext cx="2232300" cy="6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C.   Ocean's Twelve (2004) </a:t>
              </a:r>
              <a:r>
                <a:rPr lang="en" sz="200">
                  <a:solidFill>
                    <a:schemeClr val="dk2"/>
                  </a:solidFill>
                </a:rPr>
                <a:t>https://www.google.com/url?sa=i&amp;url=https%3A%2F%2Fmakeagif.com%2Fgif%2Foceans-twelve-laser-dance-hd-1080p-S62pot&amp;psig=AOvVaw1pECVATbn8HYooQs8tgUll&amp;ust=1745347449767000&amp;source=images&amp;cd=vfe&amp;opi=89978449&amp;ved=0CBQQjhxqGAoTCMCAk4jk6YwDFQAAAAAdAAAAABDpAQ</a:t>
              </a:r>
              <a:endParaRPr sz="200">
                <a:solidFill>
                  <a:schemeClr val="dk2"/>
                </a:solidFill>
              </a:endParaRPr>
            </a:p>
          </p:txBody>
        </p:sp>
      </p:grpSp>
      <p:sp>
        <p:nvSpPr>
          <p:cNvPr id="5" name="Slide Number Placeholder 4">
            <a:extLst>
              <a:ext uri="{FF2B5EF4-FFF2-40B4-BE49-F238E27FC236}">
                <a16:creationId xmlns:a16="http://schemas.microsoft.com/office/drawing/2014/main" id="{A08CFB81-DE0E-237E-A217-9BF75DF8B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Deep Learning for LiDAR</a:t>
            </a:r>
            <a:endParaRPr/>
          </a:p>
        </p:txBody>
      </p:sp>
      <p:sp>
        <p:nvSpPr>
          <p:cNvPr id="530" name="Google Shape;530;p7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 name="Slide Number Placeholder 1">
            <a:extLst>
              <a:ext uri="{FF2B5EF4-FFF2-40B4-BE49-F238E27FC236}">
                <a16:creationId xmlns:a16="http://schemas.microsoft.com/office/drawing/2014/main" id="{A7E54340-B8FE-D85D-6598-60E2FFD841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Why Deep Learning?</a:t>
            </a:r>
            <a:endParaRPr/>
          </a:p>
        </p:txBody>
      </p:sp>
      <p:sp>
        <p:nvSpPr>
          <p:cNvPr id="536" name="Google Shape;536;p7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Superior Performance on Complex Tasks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Automatic feature learning (vs hand-crafted)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End‑to‑End Training and Task Specialization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no more parameters tuning once the model is built.</a:t>
            </a:r>
            <a:endParaRPr>
              <a:solidFill>
                <a:schemeClr val="dk1"/>
              </a:solidFill>
            </a:endParaRPr>
          </a:p>
        </p:txBody>
      </p:sp>
      <p:sp>
        <p:nvSpPr>
          <p:cNvPr id="2" name="Slide Number Placeholder 1">
            <a:extLst>
              <a:ext uri="{FF2B5EF4-FFF2-40B4-BE49-F238E27FC236}">
                <a16:creationId xmlns:a16="http://schemas.microsoft.com/office/drawing/2014/main" id="{AEE13989-15C8-DB77-2A91-C01A3C3DDA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Early DL Methods on Point Clouds</a:t>
            </a:r>
            <a:endParaRPr dirty="0"/>
          </a:p>
        </p:txBody>
      </p:sp>
      <p:sp>
        <p:nvSpPr>
          <p:cNvPr id="542" name="Google Shape;542;p80"/>
          <p:cNvSpPr txBox="1">
            <a:spLocks noGrp="1"/>
          </p:cNvSpPr>
          <p:nvPr>
            <p:ph type="body" idx="1"/>
          </p:nvPr>
        </p:nvSpPr>
        <p:spPr>
          <a:xfrm>
            <a:off x="311700" y="1262063"/>
            <a:ext cx="8520600" cy="330681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dirty="0">
                <a:solidFill>
                  <a:schemeClr val="dk1"/>
                </a:solidFill>
              </a:rPr>
              <a:t>Initial attempts: Voxel-based methods (~2015)</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Multi-view methods (~2016)</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Emergence of point-based methods (~2017-present)</a:t>
            </a:r>
            <a:endParaRPr dirty="0">
              <a:solidFill>
                <a:schemeClr val="dk1"/>
              </a:solidFill>
            </a:endParaRPr>
          </a:p>
        </p:txBody>
      </p:sp>
      <p:sp>
        <p:nvSpPr>
          <p:cNvPr id="2" name="Slide Number Placeholder 1">
            <a:extLst>
              <a:ext uri="{FF2B5EF4-FFF2-40B4-BE49-F238E27FC236}">
                <a16:creationId xmlns:a16="http://schemas.microsoft.com/office/drawing/2014/main" id="{1884C595-60C1-B74D-DA4E-0E3FB8B15F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Early DL Methods on Point Clouds: Historical Context</a:t>
            </a:r>
            <a:endParaRPr/>
          </a:p>
        </p:txBody>
      </p:sp>
      <p:sp>
        <p:nvSpPr>
          <p:cNvPr id="548" name="Google Shape;548;p81"/>
          <p:cNvSpPr txBox="1">
            <a:spLocks noGrp="1"/>
          </p:cNvSpPr>
          <p:nvPr>
            <p:ph type="body" idx="1"/>
          </p:nvPr>
        </p:nvSpPr>
        <p:spPr>
          <a:xfrm>
            <a:off x="311700" y="1714450"/>
            <a:ext cx="4577100" cy="1851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Initial attempts: Voxel-based methods (~2015)</a:t>
            </a:r>
            <a:endParaRPr dirty="0"/>
          </a:p>
          <a:p>
            <a:pPr marL="457200" lvl="0" indent="0" algn="l" rtl="0">
              <a:spcBef>
                <a:spcPts val="1200"/>
              </a:spcBef>
              <a:spcAft>
                <a:spcPts val="1200"/>
              </a:spcAft>
              <a:buNone/>
            </a:pPr>
            <a:r>
              <a:rPr lang="en" sz="1000" dirty="0">
                <a:solidFill>
                  <a:srgbClr val="222222"/>
                </a:solidFill>
                <a:highlight>
                  <a:srgbClr val="FFFFFF"/>
                </a:highlight>
              </a:rPr>
              <a:t>Maturana, D., &amp; Scherer, S. (2015, September). Voxnet: A 3d convolutional neural network for real-time object recognition. In </a:t>
            </a:r>
            <a:r>
              <a:rPr lang="en" sz="1000" i="1" dirty="0">
                <a:solidFill>
                  <a:srgbClr val="222222"/>
                </a:solidFill>
                <a:highlight>
                  <a:srgbClr val="FFFFFF"/>
                </a:highlight>
              </a:rPr>
              <a:t>2015 IEEE/RSJ international conference on intelligent robots and systems (IROS)</a:t>
            </a:r>
            <a:r>
              <a:rPr lang="en" sz="1000" dirty="0">
                <a:solidFill>
                  <a:srgbClr val="222222"/>
                </a:solidFill>
                <a:highlight>
                  <a:srgbClr val="FFFFFF"/>
                </a:highlight>
              </a:rPr>
              <a:t> (pp. 922-928). IEEE. Citation: </a:t>
            </a:r>
            <a:r>
              <a:rPr lang="en" sz="1000" b="1" dirty="0">
                <a:solidFill>
                  <a:srgbClr val="222222"/>
                </a:solidFill>
                <a:highlight>
                  <a:srgbClr val="FFFFFF"/>
                </a:highlight>
              </a:rPr>
              <a:t>4449 </a:t>
            </a:r>
            <a:r>
              <a:rPr lang="en" sz="1000" dirty="0">
                <a:solidFill>
                  <a:srgbClr val="222222"/>
                </a:solidFill>
                <a:highlight>
                  <a:srgbClr val="FFFFFF"/>
                </a:highlight>
              </a:rPr>
              <a:t>(as of 04/19/2025)</a:t>
            </a:r>
            <a:endParaRPr sz="1000" dirty="0">
              <a:solidFill>
                <a:srgbClr val="222222"/>
              </a:solidFill>
              <a:highlight>
                <a:srgbClr val="FFFFFF"/>
              </a:highlight>
            </a:endParaRPr>
          </a:p>
        </p:txBody>
      </p:sp>
      <p:pic>
        <p:nvPicPr>
          <p:cNvPr id="549" name="Google Shape;549;p81"/>
          <p:cNvPicPr preferRelativeResize="0"/>
          <p:nvPr/>
        </p:nvPicPr>
        <p:blipFill>
          <a:blip r:embed="rId3">
            <a:alphaModFix/>
          </a:blip>
          <a:stretch>
            <a:fillRect/>
          </a:stretch>
        </p:blipFill>
        <p:spPr>
          <a:xfrm>
            <a:off x="4888825" y="940838"/>
            <a:ext cx="3075000" cy="3984324"/>
          </a:xfrm>
          <a:prstGeom prst="rect">
            <a:avLst/>
          </a:prstGeom>
          <a:noFill/>
          <a:ln>
            <a:noFill/>
          </a:ln>
        </p:spPr>
      </p:pic>
      <p:sp>
        <p:nvSpPr>
          <p:cNvPr id="2" name="Slide Number Placeholder 1">
            <a:extLst>
              <a:ext uri="{FF2B5EF4-FFF2-40B4-BE49-F238E27FC236}">
                <a16:creationId xmlns:a16="http://schemas.microsoft.com/office/drawing/2014/main" id="{BF73A627-195C-2803-23F2-8DAC830ED1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Early DL Methods on Point Clouds</a:t>
            </a:r>
            <a:endParaRPr dirty="0"/>
          </a:p>
        </p:txBody>
      </p:sp>
      <p:sp>
        <p:nvSpPr>
          <p:cNvPr id="555" name="Google Shape;555;p82"/>
          <p:cNvSpPr txBox="1">
            <a:spLocks noGrp="1"/>
          </p:cNvSpPr>
          <p:nvPr>
            <p:ph type="body" idx="1"/>
          </p:nvPr>
        </p:nvSpPr>
        <p:spPr>
          <a:xfrm>
            <a:off x="311700" y="1152475"/>
            <a:ext cx="8040600" cy="12843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00" b="1" dirty="0">
                <a:solidFill>
                  <a:schemeClr val="dk1"/>
                </a:solidFill>
              </a:rPr>
              <a:t>Multi-view methods</a:t>
            </a:r>
            <a:br>
              <a:rPr lang="en" sz="1100" b="1" dirty="0">
                <a:solidFill>
                  <a:schemeClr val="dk1"/>
                </a:solidFill>
              </a:rPr>
            </a:br>
            <a:r>
              <a:rPr lang="en" sz="1100" dirty="0">
                <a:solidFill>
                  <a:schemeClr val="dk1"/>
                </a:solidFill>
              </a:rPr>
              <a:t> </a:t>
            </a:r>
            <a:r>
              <a:rPr lang="en" sz="1100" i="1" dirty="0">
                <a:solidFill>
                  <a:schemeClr val="dk1"/>
                </a:solidFill>
              </a:rPr>
              <a:t>(~2016)</a:t>
            </a:r>
            <a:endParaRPr sz="1100" i="1" dirty="0">
              <a:solidFill>
                <a:schemeClr val="dk1"/>
              </a:solidFill>
            </a:endParaRPr>
          </a:p>
          <a:p>
            <a:pPr marL="457200" lvl="0" indent="-298450" algn="l" rtl="0">
              <a:spcBef>
                <a:spcPts val="1200"/>
              </a:spcBef>
              <a:spcAft>
                <a:spcPts val="0"/>
              </a:spcAft>
              <a:buClr>
                <a:schemeClr val="dk1"/>
              </a:buClr>
              <a:buSzPts val="1100"/>
              <a:buChar char="●"/>
            </a:pPr>
            <a:r>
              <a:rPr lang="en" sz="1100" dirty="0">
                <a:solidFill>
                  <a:schemeClr val="dk1"/>
                </a:solidFill>
              </a:rPr>
              <a:t>Projecting point clouds to multiple 2D views (MVCNN)</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Advantages (leveraging mature CNN architectures)</a:t>
            </a:r>
            <a:endParaRPr sz="1100" dirty="0">
              <a:solidFill>
                <a:schemeClr val="dk1"/>
              </a:solidFill>
            </a:endParaRPr>
          </a:p>
          <a:p>
            <a:pPr marL="457200" lvl="0" indent="-298450" algn="l" rtl="0">
              <a:spcBef>
                <a:spcPts val="0"/>
              </a:spcBef>
              <a:spcAft>
                <a:spcPts val="0"/>
              </a:spcAft>
              <a:buClr>
                <a:schemeClr val="dk1"/>
              </a:buClr>
              <a:buSzPts val="1100"/>
              <a:buChar char="●"/>
            </a:pPr>
            <a:r>
              <a:rPr lang="en" sz="1100" dirty="0">
                <a:solidFill>
                  <a:schemeClr val="dk1"/>
                </a:solidFill>
              </a:rPr>
              <a:t>Limitations (loss of geometric detail, computational inefficiency)</a:t>
            </a:r>
            <a:endParaRPr dirty="0"/>
          </a:p>
        </p:txBody>
      </p:sp>
      <p:pic>
        <p:nvPicPr>
          <p:cNvPr id="556" name="Google Shape;556;p82"/>
          <p:cNvPicPr preferRelativeResize="0"/>
          <p:nvPr/>
        </p:nvPicPr>
        <p:blipFill>
          <a:blip r:embed="rId3">
            <a:alphaModFix/>
          </a:blip>
          <a:stretch>
            <a:fillRect/>
          </a:stretch>
        </p:blipFill>
        <p:spPr>
          <a:xfrm>
            <a:off x="1594075" y="2436775"/>
            <a:ext cx="6180501" cy="2241674"/>
          </a:xfrm>
          <a:prstGeom prst="rect">
            <a:avLst/>
          </a:prstGeom>
          <a:noFill/>
          <a:ln>
            <a:noFill/>
          </a:ln>
        </p:spPr>
      </p:pic>
      <p:sp>
        <p:nvSpPr>
          <p:cNvPr id="557" name="Google Shape;557;p82"/>
          <p:cNvSpPr txBox="1"/>
          <p:nvPr/>
        </p:nvSpPr>
        <p:spPr>
          <a:xfrm>
            <a:off x="967800" y="4678450"/>
            <a:ext cx="7737900" cy="4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000">
                <a:solidFill>
                  <a:srgbClr val="222222"/>
                </a:solidFill>
                <a:highlight>
                  <a:srgbClr val="FFFFFF"/>
                </a:highlight>
              </a:rPr>
              <a:t>Su, H., Maji, S., Kalogerakis, E., &amp; Learned-Miller, E. (2015). Multi-view convolutional neural networks for 3d shape recognition. In </a:t>
            </a:r>
            <a:r>
              <a:rPr lang="en" sz="1000" i="1">
                <a:solidFill>
                  <a:srgbClr val="222222"/>
                </a:solidFill>
                <a:highlight>
                  <a:srgbClr val="FFFFFF"/>
                </a:highlight>
              </a:rPr>
              <a:t>Proceedings of the IEEE international conference on computer vision</a:t>
            </a:r>
            <a:r>
              <a:rPr lang="en" sz="1000">
                <a:solidFill>
                  <a:srgbClr val="222222"/>
                </a:solidFill>
                <a:highlight>
                  <a:srgbClr val="FFFFFF"/>
                </a:highlight>
              </a:rPr>
              <a:t> (pp. 945-953). </a:t>
            </a:r>
            <a:r>
              <a:rPr lang="en" sz="1000" b="1">
                <a:solidFill>
                  <a:srgbClr val="222222"/>
                </a:solidFill>
                <a:highlight>
                  <a:srgbClr val="FFFFFF"/>
                </a:highlight>
              </a:rPr>
              <a:t>Citations: 4412</a:t>
            </a:r>
            <a:r>
              <a:rPr lang="en" sz="1000">
                <a:solidFill>
                  <a:srgbClr val="222222"/>
                </a:solidFill>
                <a:highlight>
                  <a:srgbClr val="FFFFFF"/>
                </a:highlight>
              </a:rPr>
              <a:t> as of 04/19/2025</a:t>
            </a:r>
            <a:endParaRPr sz="1800">
              <a:solidFill>
                <a:schemeClr val="dk2"/>
              </a:solidFill>
            </a:endParaRPr>
          </a:p>
        </p:txBody>
      </p:sp>
      <p:sp>
        <p:nvSpPr>
          <p:cNvPr id="2" name="Slide Number Placeholder 1">
            <a:extLst>
              <a:ext uri="{FF2B5EF4-FFF2-40B4-BE49-F238E27FC236}">
                <a16:creationId xmlns:a16="http://schemas.microsoft.com/office/drawing/2014/main" id="{96004FC8-0AB7-1207-6CC8-051CF1FB77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8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for direct point-based learning</a:t>
            </a:r>
            <a:endParaRPr/>
          </a:p>
        </p:txBody>
      </p:sp>
      <p:pic>
        <p:nvPicPr>
          <p:cNvPr id="563" name="Google Shape;563;p83"/>
          <p:cNvPicPr preferRelativeResize="0"/>
          <p:nvPr/>
        </p:nvPicPr>
        <p:blipFill>
          <a:blip r:embed="rId3">
            <a:alphaModFix/>
          </a:blip>
          <a:stretch>
            <a:fillRect/>
          </a:stretch>
        </p:blipFill>
        <p:spPr>
          <a:xfrm>
            <a:off x="818475" y="1282725"/>
            <a:ext cx="7905951" cy="2845074"/>
          </a:xfrm>
          <a:prstGeom prst="rect">
            <a:avLst/>
          </a:prstGeom>
          <a:noFill/>
          <a:ln>
            <a:noFill/>
          </a:ln>
        </p:spPr>
      </p:pic>
      <p:sp>
        <p:nvSpPr>
          <p:cNvPr id="564" name="Google Shape;564;p83"/>
          <p:cNvSpPr txBox="1"/>
          <p:nvPr/>
        </p:nvSpPr>
        <p:spPr>
          <a:xfrm>
            <a:off x="1823025" y="4278500"/>
            <a:ext cx="57015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Bello, S. A., Yu, S., Wang, C., Adam, J. M., &amp; Li, J. (2020). Review: Deep Learning on 3D Point Clouds. Remote Sensing, 12(11), 1729. https://doi.org/10.3390/rs12111729</a:t>
            </a:r>
            <a:endParaRPr sz="1000">
              <a:solidFill>
                <a:schemeClr val="dk2"/>
              </a:solidFill>
            </a:endParaRPr>
          </a:p>
        </p:txBody>
      </p:sp>
      <p:sp>
        <p:nvSpPr>
          <p:cNvPr id="2" name="Slide Number Placeholder 1">
            <a:extLst>
              <a:ext uri="{FF2B5EF4-FFF2-40B4-BE49-F238E27FC236}">
                <a16:creationId xmlns:a16="http://schemas.microsoft.com/office/drawing/2014/main" id="{828A0185-1242-8A90-0BC6-CE279D6FE5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Early DL Methods on Point Clouds</a:t>
            </a:r>
            <a:endParaRPr dirty="0"/>
          </a:p>
        </p:txBody>
      </p:sp>
      <p:sp>
        <p:nvSpPr>
          <p:cNvPr id="570" name="Google Shape;570;p84"/>
          <p:cNvSpPr txBox="1">
            <a:spLocks noGrp="1"/>
          </p:cNvSpPr>
          <p:nvPr>
            <p:ph type="body" idx="1"/>
          </p:nvPr>
        </p:nvSpPr>
        <p:spPr>
          <a:xfrm>
            <a:off x="311700" y="1585913"/>
            <a:ext cx="3678600" cy="1515062"/>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Emergence of point-based methods (~2017-present)</a:t>
            </a:r>
            <a:endParaRPr dirty="0"/>
          </a:p>
          <a:p>
            <a:pPr marL="457200" lvl="0" indent="-342900" algn="l" rtl="0">
              <a:spcBef>
                <a:spcPts val="0"/>
              </a:spcBef>
              <a:spcAft>
                <a:spcPts val="0"/>
              </a:spcAft>
              <a:buSzPts val="1800"/>
              <a:buChar char="●"/>
            </a:pPr>
            <a:r>
              <a:rPr lang="en" sz="1000" dirty="0">
                <a:solidFill>
                  <a:srgbClr val="222222"/>
                </a:solidFill>
                <a:highlight>
                  <a:srgbClr val="FFFFFF"/>
                </a:highlight>
              </a:rPr>
              <a:t>Qi, C. R., Su, H., Mo, K., &amp; Guibas, L. J. (2017). Pointnet: Deep learning on point sets for 3d classification and segmentation. In </a:t>
            </a:r>
            <a:r>
              <a:rPr lang="en" sz="1000" i="1" dirty="0">
                <a:solidFill>
                  <a:srgbClr val="222222"/>
                </a:solidFill>
                <a:highlight>
                  <a:srgbClr val="FFFFFF"/>
                </a:highlight>
              </a:rPr>
              <a:t>Proceedings of the IEEE conference on computer vision and pattern recognition</a:t>
            </a:r>
            <a:r>
              <a:rPr lang="en" sz="1000" dirty="0">
                <a:solidFill>
                  <a:srgbClr val="222222"/>
                </a:solidFill>
                <a:highlight>
                  <a:srgbClr val="FFFFFF"/>
                </a:highlight>
              </a:rPr>
              <a:t> (pp. 652-660).</a:t>
            </a:r>
            <a:endParaRPr sz="1000" dirty="0">
              <a:solidFill>
                <a:srgbClr val="222222"/>
              </a:solidFill>
              <a:highlight>
                <a:srgbClr val="FFFFFF"/>
              </a:highlight>
            </a:endParaRPr>
          </a:p>
          <a:p>
            <a:pPr marL="457200" lvl="0" indent="-292100" algn="l" rtl="0">
              <a:spcBef>
                <a:spcPts val="0"/>
              </a:spcBef>
              <a:spcAft>
                <a:spcPts val="0"/>
              </a:spcAft>
              <a:buClr>
                <a:srgbClr val="222222"/>
              </a:buClr>
              <a:buSzPts val="1000"/>
              <a:buChar char="●"/>
            </a:pPr>
            <a:r>
              <a:rPr lang="en" sz="100" dirty="0">
                <a:solidFill>
                  <a:srgbClr val="777777"/>
                </a:solidFill>
                <a:highlight>
                  <a:srgbClr val="FFFFFF"/>
                </a:highlight>
              </a:rPr>
              <a:t> </a:t>
            </a:r>
            <a:r>
              <a:rPr lang="en" sz="1000" dirty="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dirty="0">
              <a:solidFill>
                <a:srgbClr val="222222"/>
              </a:solidFill>
              <a:highlight>
                <a:srgbClr val="FFFFFF"/>
              </a:highlight>
            </a:endParaRPr>
          </a:p>
        </p:txBody>
      </p:sp>
      <p:pic>
        <p:nvPicPr>
          <p:cNvPr id="571" name="Google Shape;571;p84"/>
          <p:cNvPicPr preferRelativeResize="0"/>
          <p:nvPr/>
        </p:nvPicPr>
        <p:blipFill>
          <a:blip r:embed="rId4">
            <a:alphaModFix/>
          </a:blip>
          <a:stretch>
            <a:fillRect/>
          </a:stretch>
        </p:blipFill>
        <p:spPr>
          <a:xfrm>
            <a:off x="4059000" y="950188"/>
            <a:ext cx="4516468" cy="3820974"/>
          </a:xfrm>
          <a:prstGeom prst="rect">
            <a:avLst/>
          </a:prstGeom>
          <a:noFill/>
          <a:ln>
            <a:noFill/>
          </a:ln>
        </p:spPr>
      </p:pic>
      <p:pic>
        <p:nvPicPr>
          <p:cNvPr id="572" name="Google Shape;572;p84"/>
          <p:cNvPicPr preferRelativeResize="0"/>
          <p:nvPr/>
        </p:nvPicPr>
        <p:blipFill>
          <a:blip r:embed="rId5">
            <a:alphaModFix/>
          </a:blip>
          <a:stretch>
            <a:fillRect/>
          </a:stretch>
        </p:blipFill>
        <p:spPr>
          <a:xfrm>
            <a:off x="421325" y="3207600"/>
            <a:ext cx="3139814" cy="1737725"/>
          </a:xfrm>
          <a:prstGeom prst="rect">
            <a:avLst/>
          </a:prstGeom>
          <a:noFill/>
          <a:ln>
            <a:noFill/>
          </a:ln>
        </p:spPr>
      </p:pic>
      <p:sp>
        <p:nvSpPr>
          <p:cNvPr id="2" name="Slide Number Placeholder 1">
            <a:extLst>
              <a:ext uri="{FF2B5EF4-FFF2-40B4-BE49-F238E27FC236}">
                <a16:creationId xmlns:a16="http://schemas.microsoft.com/office/drawing/2014/main" id="{6254C56F-D58F-4757-7683-2D1744ADE2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Pointnet</a:t>
            </a:r>
            <a:endParaRPr dirty="0"/>
          </a:p>
        </p:txBody>
      </p:sp>
      <p:sp>
        <p:nvSpPr>
          <p:cNvPr id="578" name="Google Shape;578;p85"/>
          <p:cNvSpPr txBox="1">
            <a:spLocks noGrp="1"/>
          </p:cNvSpPr>
          <p:nvPr>
            <p:ph type="body" idx="1"/>
          </p:nvPr>
        </p:nvSpPr>
        <p:spPr>
          <a:xfrm>
            <a:off x="1350000" y="4206400"/>
            <a:ext cx="5985000" cy="970200"/>
          </a:xfrm>
          <a:prstGeom prst="rect">
            <a:avLst/>
          </a:prstGeom>
        </p:spPr>
        <p:txBody>
          <a:bodyPr spcFirstLastPara="1" wrap="square" lIns="91425" tIns="91425" rIns="91425" bIns="91425" anchor="t" anchorCtr="0">
            <a:normAutofit/>
          </a:bodyPr>
          <a:lstStyle/>
          <a:p>
            <a:pPr marL="457200" lvl="0" indent="-317182" algn="l" rtl="0">
              <a:spcBef>
                <a:spcPts val="0"/>
              </a:spcBef>
              <a:spcAft>
                <a:spcPts val="0"/>
              </a:spcAft>
              <a:buSzPct val="100000"/>
              <a:buChar char="●"/>
            </a:pPr>
            <a:r>
              <a:rPr lang="en" dirty="0"/>
              <a:t>Emergence of point-based methods (~2017-present)</a:t>
            </a:r>
            <a:endParaRPr dirty="0"/>
          </a:p>
          <a:p>
            <a:pPr marL="457200" lvl="0" indent="-317182" algn="l" rtl="0">
              <a:spcBef>
                <a:spcPts val="0"/>
              </a:spcBef>
              <a:spcAft>
                <a:spcPts val="0"/>
              </a:spcAft>
              <a:buSzPct val="180000"/>
              <a:buChar char="●"/>
            </a:pPr>
            <a:r>
              <a:rPr lang="en" sz="1000" dirty="0">
                <a:solidFill>
                  <a:srgbClr val="222222"/>
                </a:solidFill>
                <a:highlight>
                  <a:srgbClr val="FFFFFF"/>
                </a:highlight>
              </a:rPr>
              <a:t>Qi, C. R., Su, H., Mo, K., &amp; Guibas, L. J. (2017). Pointnet: Deep learning on point sets for 3d classification and segmentation. In </a:t>
            </a:r>
            <a:r>
              <a:rPr lang="en" sz="1000" i="1" dirty="0">
                <a:solidFill>
                  <a:srgbClr val="222222"/>
                </a:solidFill>
                <a:highlight>
                  <a:srgbClr val="FFFFFF"/>
                </a:highlight>
              </a:rPr>
              <a:t>Proceedings of the IEEE conference on computer vision and pattern recognition</a:t>
            </a:r>
            <a:r>
              <a:rPr lang="en" sz="1000" dirty="0">
                <a:solidFill>
                  <a:srgbClr val="222222"/>
                </a:solidFill>
                <a:highlight>
                  <a:srgbClr val="FFFFFF"/>
                </a:highlight>
              </a:rPr>
              <a:t> (pp. 652-660).</a:t>
            </a:r>
            <a:endParaRPr sz="1000" dirty="0">
              <a:solidFill>
                <a:srgbClr val="222222"/>
              </a:solidFill>
              <a:highlight>
                <a:srgbClr val="FFFFFF"/>
              </a:highlight>
            </a:endParaRPr>
          </a:p>
          <a:p>
            <a:pPr marL="457200" lvl="0" indent="-277812" algn="l" rtl="0">
              <a:spcBef>
                <a:spcPts val="0"/>
              </a:spcBef>
              <a:spcAft>
                <a:spcPts val="0"/>
              </a:spcAft>
              <a:buClr>
                <a:srgbClr val="222222"/>
              </a:buClr>
              <a:buSzPts val="775"/>
              <a:buChar char="●"/>
            </a:pPr>
            <a:r>
              <a:rPr lang="en" sz="100" dirty="0">
                <a:solidFill>
                  <a:srgbClr val="777777"/>
                </a:solidFill>
                <a:highlight>
                  <a:srgbClr val="FFFFFF"/>
                </a:highlight>
              </a:rPr>
              <a:t> </a:t>
            </a:r>
            <a:r>
              <a:rPr lang="en" sz="1000" dirty="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dirty="0">
              <a:solidFill>
                <a:srgbClr val="222222"/>
              </a:solidFill>
              <a:highlight>
                <a:srgbClr val="FFFFFF"/>
              </a:highlight>
            </a:endParaRPr>
          </a:p>
        </p:txBody>
      </p:sp>
      <p:pic>
        <p:nvPicPr>
          <p:cNvPr id="579" name="Google Shape;579;p85"/>
          <p:cNvPicPr preferRelativeResize="0"/>
          <p:nvPr/>
        </p:nvPicPr>
        <p:blipFill>
          <a:blip r:embed="rId4">
            <a:alphaModFix/>
          </a:blip>
          <a:stretch>
            <a:fillRect/>
          </a:stretch>
        </p:blipFill>
        <p:spPr>
          <a:xfrm>
            <a:off x="821800" y="1083150"/>
            <a:ext cx="7300701" cy="3057824"/>
          </a:xfrm>
          <a:prstGeom prst="rect">
            <a:avLst/>
          </a:prstGeom>
          <a:noFill/>
          <a:ln>
            <a:noFill/>
          </a:ln>
        </p:spPr>
      </p:pic>
      <p:sp>
        <p:nvSpPr>
          <p:cNvPr id="2" name="Slide Number Placeholder 1">
            <a:extLst>
              <a:ext uri="{FF2B5EF4-FFF2-40B4-BE49-F238E27FC236}">
                <a16:creationId xmlns:a16="http://schemas.microsoft.com/office/drawing/2014/main" id="{3E6A1BC9-8D5A-CAA6-76D9-1D62D66EB6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Deep Dive into PointNet - Affine transformation matrix</a:t>
            </a:r>
            <a:endParaRPr/>
          </a:p>
        </p:txBody>
      </p:sp>
      <p:sp>
        <p:nvSpPr>
          <p:cNvPr id="585" name="Google Shape;585;p86"/>
          <p:cNvSpPr txBox="1"/>
          <p:nvPr/>
        </p:nvSpPr>
        <p:spPr>
          <a:xfrm>
            <a:off x="487500" y="1485000"/>
            <a:ext cx="7237500" cy="2377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u="sng">
                <a:solidFill>
                  <a:schemeClr val="hlink"/>
                </a:solidFill>
                <a:hlinkClick r:id="rId3"/>
              </a:rPr>
              <a:t>affine-transformation-mathworks</a:t>
            </a:r>
            <a:endParaRPr sz="1800">
              <a:solidFill>
                <a:schemeClr val="dk2"/>
              </a:solidFill>
            </a:endParaRPr>
          </a:p>
        </p:txBody>
      </p:sp>
      <p:sp>
        <p:nvSpPr>
          <p:cNvPr id="2" name="Slide Number Placeholder 1">
            <a:extLst>
              <a:ext uri="{FF2B5EF4-FFF2-40B4-BE49-F238E27FC236}">
                <a16:creationId xmlns:a16="http://schemas.microsoft.com/office/drawing/2014/main" id="{0CD870D2-9B5E-B5FC-7848-ABB38F7EF1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2" name="Google Shape;592;p87"/>
          <p:cNvSpPr txBox="1">
            <a:spLocks noGrp="1"/>
          </p:cNvSpPr>
          <p:nvPr>
            <p:ph type="title"/>
          </p:nvPr>
        </p:nvSpPr>
        <p:spPr>
          <a:xfrm>
            <a:off x="311700" y="445025"/>
            <a:ext cx="5026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Deep Dive into PointNet - T-Net</a:t>
            </a:r>
            <a:endParaRPr/>
          </a:p>
        </p:txBody>
      </p:sp>
      <p:sp>
        <p:nvSpPr>
          <p:cNvPr id="590" name="Google Shape;590;p87"/>
          <p:cNvSpPr txBox="1">
            <a:spLocks noGrp="1"/>
          </p:cNvSpPr>
          <p:nvPr>
            <p:ph type="body" idx="1"/>
          </p:nvPr>
        </p:nvSpPr>
        <p:spPr>
          <a:xfrm>
            <a:off x="311700" y="3943900"/>
            <a:ext cx="5985000" cy="970200"/>
          </a:xfrm>
          <a:prstGeom prst="rect">
            <a:avLst/>
          </a:prstGeom>
        </p:spPr>
        <p:txBody>
          <a:bodyPr spcFirstLastPara="1" wrap="square" lIns="91425" tIns="91425" rIns="91425" bIns="91425" anchor="t" anchorCtr="0">
            <a:normAutofit/>
          </a:bodyPr>
          <a:lstStyle/>
          <a:p>
            <a:pPr marL="457200" lvl="0" indent="-317182" algn="l" rtl="0">
              <a:spcBef>
                <a:spcPts val="0"/>
              </a:spcBef>
              <a:spcAft>
                <a:spcPts val="0"/>
              </a:spcAft>
              <a:buSzPct val="100000"/>
              <a:buChar char="●"/>
            </a:pPr>
            <a:r>
              <a:rPr lang="en"/>
              <a:t>Emergence of point-based methods (~2017-present)</a:t>
            </a:r>
            <a:endParaRPr/>
          </a:p>
          <a:p>
            <a:pPr marL="457200" lvl="0" indent="-317182" algn="l" rtl="0">
              <a:spcBef>
                <a:spcPts val="0"/>
              </a:spcBef>
              <a:spcAft>
                <a:spcPts val="0"/>
              </a:spcAft>
              <a:buSzPct val="180000"/>
              <a:buChar char="●"/>
            </a:pPr>
            <a:r>
              <a:rPr lang="en" sz="1000">
                <a:solidFill>
                  <a:srgbClr val="222222"/>
                </a:solidFill>
                <a:highlight>
                  <a:srgbClr val="FFFFFF"/>
                </a:highlight>
              </a:rPr>
              <a:t>Qi, C. R., Su, H., Mo, K., &amp; Guibas, L. J. (2017). Pointnet: Deep learning on point sets for 3d classification and segmentation. In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(pp. 652-660).</a:t>
            </a:r>
            <a:endParaRPr sz="1000">
              <a:solidFill>
                <a:srgbClr val="222222"/>
              </a:solidFill>
              <a:highlight>
                <a:srgbClr val="FFFFFF"/>
              </a:highlight>
            </a:endParaRPr>
          </a:p>
          <a:p>
            <a:pPr marL="457200" lvl="0" indent="-277812" algn="l" rtl="0">
              <a:spcBef>
                <a:spcPts val="0"/>
              </a:spcBef>
              <a:spcAft>
                <a:spcPts val="0"/>
              </a:spcAft>
              <a:buClr>
                <a:srgbClr val="222222"/>
              </a:buClr>
              <a:buSzPts val="775"/>
              <a:buChar char="●"/>
            </a:pPr>
            <a:r>
              <a:rPr lang="en" sz="100">
                <a:solidFill>
                  <a:srgbClr val="777777"/>
                </a:solidFill>
                <a:highlight>
                  <a:srgbClr val="FFFFFF"/>
                </a:highlight>
              </a:rPr>
              <a:t> </a:t>
            </a:r>
            <a:r>
              <a:rPr lang="en" sz="100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a:solidFill>
                <a:srgbClr val="222222"/>
              </a:solidFill>
              <a:highlight>
                <a:srgbClr val="FFFFFF"/>
              </a:highlight>
            </a:endParaRPr>
          </a:p>
        </p:txBody>
      </p:sp>
      <p:pic>
        <p:nvPicPr>
          <p:cNvPr id="591" name="Google Shape;591;p87"/>
          <p:cNvPicPr preferRelativeResize="0"/>
          <p:nvPr/>
        </p:nvPicPr>
        <p:blipFill>
          <a:blip r:embed="rId4">
            <a:alphaModFix/>
          </a:blip>
          <a:stretch>
            <a:fillRect/>
          </a:stretch>
        </p:blipFill>
        <p:spPr>
          <a:xfrm>
            <a:off x="135000" y="2062725"/>
            <a:ext cx="4111276" cy="1721975"/>
          </a:xfrm>
          <a:prstGeom prst="rect">
            <a:avLst/>
          </a:prstGeom>
          <a:noFill/>
          <a:ln>
            <a:noFill/>
          </a:ln>
        </p:spPr>
      </p:pic>
      <p:pic>
        <p:nvPicPr>
          <p:cNvPr id="593" name="Google Shape;593;p87"/>
          <p:cNvPicPr preferRelativeResize="0"/>
          <p:nvPr/>
        </p:nvPicPr>
        <p:blipFill>
          <a:blip r:embed="rId5">
            <a:alphaModFix/>
          </a:blip>
          <a:stretch>
            <a:fillRect/>
          </a:stretch>
        </p:blipFill>
        <p:spPr>
          <a:xfrm>
            <a:off x="5598050" y="397750"/>
            <a:ext cx="2953514" cy="1721975"/>
          </a:xfrm>
          <a:prstGeom prst="rect">
            <a:avLst/>
          </a:prstGeom>
          <a:noFill/>
          <a:ln>
            <a:noFill/>
          </a:ln>
        </p:spPr>
      </p:pic>
      <p:pic>
        <p:nvPicPr>
          <p:cNvPr id="594" name="Google Shape;594;p87"/>
          <p:cNvPicPr preferRelativeResize="0"/>
          <p:nvPr/>
        </p:nvPicPr>
        <p:blipFill>
          <a:blip r:embed="rId6">
            <a:alphaModFix/>
          </a:blip>
          <a:stretch>
            <a:fillRect/>
          </a:stretch>
        </p:blipFill>
        <p:spPr>
          <a:xfrm>
            <a:off x="6003251" y="2419912"/>
            <a:ext cx="2143125" cy="1524000"/>
          </a:xfrm>
          <a:prstGeom prst="rect">
            <a:avLst/>
          </a:prstGeom>
          <a:noFill/>
          <a:ln>
            <a:noFill/>
          </a:ln>
        </p:spPr>
      </p:pic>
      <p:sp>
        <p:nvSpPr>
          <p:cNvPr id="595" name="Google Shape;595;p87"/>
          <p:cNvSpPr/>
          <p:nvPr/>
        </p:nvSpPr>
        <p:spPr>
          <a:xfrm>
            <a:off x="405950" y="2726275"/>
            <a:ext cx="738000" cy="572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6" name="Google Shape;596;p87"/>
          <p:cNvSpPr/>
          <p:nvPr/>
        </p:nvSpPr>
        <p:spPr>
          <a:xfrm>
            <a:off x="1213225" y="2736350"/>
            <a:ext cx="738000" cy="572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97" name="Google Shape;597;p87"/>
          <p:cNvCxnSpPr>
            <a:stCxn id="595" idx="0"/>
            <a:endCxn id="593" idx="1"/>
          </p:cNvCxnSpPr>
          <p:nvPr/>
        </p:nvCxnSpPr>
        <p:spPr>
          <a:xfrm rot="10800000" flipH="1">
            <a:off x="774950" y="1258675"/>
            <a:ext cx="4823100" cy="1467600"/>
          </a:xfrm>
          <a:prstGeom prst="straightConnector1">
            <a:avLst/>
          </a:prstGeom>
          <a:noFill/>
          <a:ln w="9525" cap="flat" cmpd="sng">
            <a:solidFill>
              <a:srgbClr val="FF0000"/>
            </a:solidFill>
            <a:prstDash val="solid"/>
            <a:round/>
            <a:headEnd type="none" w="med" len="med"/>
            <a:tailEnd type="none" w="med" len="med"/>
          </a:ln>
        </p:spPr>
      </p:cxnSp>
      <p:cxnSp>
        <p:nvCxnSpPr>
          <p:cNvPr id="598" name="Google Shape;598;p87"/>
          <p:cNvCxnSpPr>
            <a:stCxn id="596" idx="3"/>
            <a:endCxn id="594" idx="1"/>
          </p:cNvCxnSpPr>
          <p:nvPr/>
        </p:nvCxnSpPr>
        <p:spPr>
          <a:xfrm>
            <a:off x="1951225" y="3022700"/>
            <a:ext cx="4052100" cy="159300"/>
          </a:xfrm>
          <a:prstGeom prst="straightConnector1">
            <a:avLst/>
          </a:prstGeom>
          <a:noFill/>
          <a:ln w="9525" cap="flat" cmpd="sng">
            <a:solidFill>
              <a:srgbClr val="FF0000"/>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67137F4C-6770-2BA2-6495-3679A43B7D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Quiz</a:t>
            </a:r>
            <a:endParaRPr dirty="0"/>
          </a:p>
        </p:txBody>
      </p:sp>
      <p:sp>
        <p:nvSpPr>
          <p:cNvPr id="390" name="Google Shape;390;p61"/>
          <p:cNvSpPr txBox="1"/>
          <p:nvPr/>
        </p:nvSpPr>
        <p:spPr>
          <a:xfrm>
            <a:off x="496950" y="1138975"/>
            <a:ext cx="8227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2. What does the LiDAR on an iPhone 12 Pro do?</a:t>
            </a:r>
            <a:endParaRPr sz="2000">
              <a:solidFill>
                <a:schemeClr val="dk2"/>
              </a:solidFill>
            </a:endParaRPr>
          </a:p>
        </p:txBody>
      </p:sp>
      <p:sp>
        <p:nvSpPr>
          <p:cNvPr id="391" name="Google Shape;391;p61"/>
          <p:cNvSpPr txBox="1"/>
          <p:nvPr/>
        </p:nvSpPr>
        <p:spPr>
          <a:xfrm>
            <a:off x="2102688" y="3481750"/>
            <a:ext cx="5513400" cy="1519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lphaUcPeriod"/>
            </a:pPr>
            <a:r>
              <a:rPr lang="en" sz="1800">
                <a:solidFill>
                  <a:schemeClr val="dk2"/>
                </a:solidFill>
              </a:rPr>
              <a:t>Faster and sharper photos in low light</a:t>
            </a:r>
            <a:endParaRPr sz="1800">
              <a:solidFill>
                <a:schemeClr val="dk2"/>
              </a:solidFill>
            </a:endParaRPr>
          </a:p>
          <a:p>
            <a:pPr marL="457200" lvl="0" indent="-342900" algn="l" rtl="0">
              <a:spcBef>
                <a:spcPts val="0"/>
              </a:spcBef>
              <a:spcAft>
                <a:spcPts val="0"/>
              </a:spcAft>
              <a:buClr>
                <a:schemeClr val="dk2"/>
              </a:buClr>
              <a:buSzPts val="1800"/>
              <a:buAutoNum type="alphaUcPeriod"/>
            </a:pPr>
            <a:r>
              <a:rPr lang="en" sz="1800">
                <a:solidFill>
                  <a:schemeClr val="dk2"/>
                </a:solidFill>
              </a:rPr>
              <a:t>Room scanning and measurements</a:t>
            </a:r>
            <a:endParaRPr sz="1800">
              <a:solidFill>
                <a:schemeClr val="dk2"/>
              </a:solidFill>
            </a:endParaRPr>
          </a:p>
          <a:p>
            <a:pPr marL="457200" lvl="0" indent="-342900" algn="l" rtl="0">
              <a:spcBef>
                <a:spcPts val="0"/>
              </a:spcBef>
              <a:spcAft>
                <a:spcPts val="0"/>
              </a:spcAft>
              <a:buClr>
                <a:schemeClr val="dk2"/>
              </a:buClr>
              <a:buSzPts val="1800"/>
              <a:buAutoNum type="alphaUcPeriod"/>
            </a:pPr>
            <a:r>
              <a:rPr lang="en" sz="1800">
                <a:solidFill>
                  <a:schemeClr val="dk2"/>
                </a:solidFill>
              </a:rPr>
              <a:t>Augmented Reality (AR)</a:t>
            </a:r>
            <a:endParaRPr sz="1800">
              <a:solidFill>
                <a:schemeClr val="dk2"/>
              </a:solidFill>
            </a:endParaRPr>
          </a:p>
        </p:txBody>
      </p:sp>
      <p:pic>
        <p:nvPicPr>
          <p:cNvPr id="392" name="Google Shape;392;p61"/>
          <p:cNvPicPr preferRelativeResize="0"/>
          <p:nvPr/>
        </p:nvPicPr>
        <p:blipFill>
          <a:blip r:embed="rId3">
            <a:alphaModFix/>
          </a:blip>
          <a:stretch>
            <a:fillRect/>
          </a:stretch>
        </p:blipFill>
        <p:spPr>
          <a:xfrm>
            <a:off x="2725638" y="1706263"/>
            <a:ext cx="3692729" cy="1730975"/>
          </a:xfrm>
          <a:prstGeom prst="rect">
            <a:avLst/>
          </a:prstGeom>
          <a:noFill/>
          <a:ln>
            <a:noFill/>
          </a:ln>
        </p:spPr>
      </p:pic>
      <p:sp>
        <p:nvSpPr>
          <p:cNvPr id="2" name="Slide Number Placeholder 1">
            <a:extLst>
              <a:ext uri="{FF2B5EF4-FFF2-40B4-BE49-F238E27FC236}">
                <a16:creationId xmlns:a16="http://schemas.microsoft.com/office/drawing/2014/main" id="{0B3A36CF-EE9C-F1DF-D5F5-6893A0C2E4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Canonicalization - How PointNet Learns Transformations</a:t>
            </a:r>
            <a:endParaRPr/>
          </a:p>
        </p:txBody>
      </p:sp>
      <p:pic>
        <p:nvPicPr>
          <p:cNvPr id="604" name="Google Shape;604;p88"/>
          <p:cNvPicPr preferRelativeResize="0"/>
          <p:nvPr/>
        </p:nvPicPr>
        <p:blipFill>
          <a:blip r:embed="rId3">
            <a:alphaModFix/>
          </a:blip>
          <a:stretch>
            <a:fillRect/>
          </a:stretch>
        </p:blipFill>
        <p:spPr>
          <a:xfrm>
            <a:off x="643450" y="2678925"/>
            <a:ext cx="3579625" cy="2087025"/>
          </a:xfrm>
          <a:prstGeom prst="rect">
            <a:avLst/>
          </a:prstGeom>
          <a:noFill/>
          <a:ln>
            <a:noFill/>
          </a:ln>
        </p:spPr>
      </p:pic>
      <p:pic>
        <p:nvPicPr>
          <p:cNvPr id="605" name="Google Shape;605;p88"/>
          <p:cNvPicPr preferRelativeResize="0"/>
          <p:nvPr/>
        </p:nvPicPr>
        <p:blipFill>
          <a:blip r:embed="rId4">
            <a:alphaModFix/>
          </a:blip>
          <a:stretch>
            <a:fillRect/>
          </a:stretch>
        </p:blipFill>
        <p:spPr>
          <a:xfrm>
            <a:off x="5096099" y="1038575"/>
            <a:ext cx="4047902" cy="2629988"/>
          </a:xfrm>
          <a:prstGeom prst="rect">
            <a:avLst/>
          </a:prstGeom>
          <a:noFill/>
          <a:ln>
            <a:noFill/>
          </a:ln>
        </p:spPr>
      </p:pic>
      <p:pic>
        <p:nvPicPr>
          <p:cNvPr id="606" name="Google Shape;606;p88"/>
          <p:cNvPicPr preferRelativeResize="0"/>
          <p:nvPr/>
        </p:nvPicPr>
        <p:blipFill>
          <a:blip r:embed="rId5">
            <a:alphaModFix/>
          </a:blip>
          <a:stretch>
            <a:fillRect/>
          </a:stretch>
        </p:blipFill>
        <p:spPr>
          <a:xfrm>
            <a:off x="5575225" y="3736200"/>
            <a:ext cx="2501875" cy="1407305"/>
          </a:xfrm>
          <a:prstGeom prst="rect">
            <a:avLst/>
          </a:prstGeom>
          <a:noFill/>
          <a:ln>
            <a:noFill/>
          </a:ln>
        </p:spPr>
      </p:pic>
      <p:sp>
        <p:nvSpPr>
          <p:cNvPr id="607" name="Google Shape;607;p88"/>
          <p:cNvSpPr txBox="1"/>
          <p:nvPr/>
        </p:nvSpPr>
        <p:spPr>
          <a:xfrm>
            <a:off x="159600" y="1381675"/>
            <a:ext cx="4936500" cy="933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a:solidFill>
                  <a:schemeClr val="dk2"/>
                </a:solidFill>
              </a:rPr>
              <a:t>“canonicalize the data”</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“sort input into a canonical order”</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“align all input set to a canonical space”</a:t>
            </a:r>
            <a:endParaRPr sz="1800">
              <a:solidFill>
                <a:schemeClr val="dk2"/>
              </a:solidFill>
            </a:endParaRPr>
          </a:p>
        </p:txBody>
      </p:sp>
      <p:sp>
        <p:nvSpPr>
          <p:cNvPr id="2" name="Slide Number Placeholder 1">
            <a:extLst>
              <a:ext uri="{FF2B5EF4-FFF2-40B4-BE49-F238E27FC236}">
                <a16:creationId xmlns:a16="http://schemas.microsoft.com/office/drawing/2014/main" id="{FB54E76D-7F48-5C20-265A-E07A5D3D83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Google Shape;613;p8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Canonicalization - How PointNet Learns Transformations</a:t>
            </a:r>
            <a:endParaRPr/>
          </a:p>
        </p:txBody>
      </p:sp>
      <p:sp>
        <p:nvSpPr>
          <p:cNvPr id="612" name="Google Shape;612;p89"/>
          <p:cNvSpPr txBox="1">
            <a:spLocks noGrp="1"/>
          </p:cNvSpPr>
          <p:nvPr>
            <p:ph type="body" idx="1"/>
          </p:nvPr>
        </p:nvSpPr>
        <p:spPr>
          <a:xfrm>
            <a:off x="311700" y="3943900"/>
            <a:ext cx="5985000" cy="970200"/>
          </a:xfrm>
          <a:prstGeom prst="rect">
            <a:avLst/>
          </a:prstGeom>
        </p:spPr>
        <p:txBody>
          <a:bodyPr spcFirstLastPara="1" wrap="square" lIns="91425" tIns="91425" rIns="91425" bIns="91425" anchor="t" anchorCtr="0">
            <a:normAutofit/>
          </a:bodyPr>
          <a:lstStyle/>
          <a:p>
            <a:pPr marL="457200" lvl="0" indent="-317182" algn="l" rtl="0">
              <a:spcBef>
                <a:spcPts val="0"/>
              </a:spcBef>
              <a:spcAft>
                <a:spcPts val="0"/>
              </a:spcAft>
              <a:buSzPct val="100000"/>
              <a:buChar char="●"/>
            </a:pPr>
            <a:r>
              <a:rPr lang="en"/>
              <a:t>Emergence of point-based methods (~2017-present)</a:t>
            </a:r>
            <a:endParaRPr/>
          </a:p>
          <a:p>
            <a:pPr marL="457200" lvl="0" indent="-317182" algn="l" rtl="0">
              <a:spcBef>
                <a:spcPts val="0"/>
              </a:spcBef>
              <a:spcAft>
                <a:spcPts val="0"/>
              </a:spcAft>
              <a:buSzPct val="180000"/>
              <a:buChar char="●"/>
            </a:pPr>
            <a:r>
              <a:rPr lang="en" sz="1000">
                <a:solidFill>
                  <a:srgbClr val="222222"/>
                </a:solidFill>
                <a:highlight>
                  <a:srgbClr val="FFFFFF"/>
                </a:highlight>
              </a:rPr>
              <a:t>Qi, C. R., Su, H., Mo, K., &amp; Guibas, L. J. (2017). Pointnet: Deep learning on point sets for 3d classification and segmentation. In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(pp. 652-660).</a:t>
            </a:r>
            <a:endParaRPr sz="1000">
              <a:solidFill>
                <a:srgbClr val="222222"/>
              </a:solidFill>
              <a:highlight>
                <a:srgbClr val="FFFFFF"/>
              </a:highlight>
            </a:endParaRPr>
          </a:p>
          <a:p>
            <a:pPr marL="457200" lvl="0" indent="-277812" algn="l" rtl="0">
              <a:spcBef>
                <a:spcPts val="0"/>
              </a:spcBef>
              <a:spcAft>
                <a:spcPts val="0"/>
              </a:spcAft>
              <a:buClr>
                <a:srgbClr val="222222"/>
              </a:buClr>
              <a:buSzPts val="775"/>
              <a:buChar char="●"/>
            </a:pPr>
            <a:r>
              <a:rPr lang="en" sz="100">
                <a:solidFill>
                  <a:srgbClr val="777777"/>
                </a:solidFill>
                <a:highlight>
                  <a:srgbClr val="FFFFFF"/>
                </a:highlight>
              </a:rPr>
              <a:t> </a:t>
            </a:r>
            <a:r>
              <a:rPr lang="en" sz="100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a:solidFill>
                <a:srgbClr val="222222"/>
              </a:solidFill>
              <a:highlight>
                <a:srgbClr val="FFFFFF"/>
              </a:highlight>
            </a:endParaRPr>
          </a:p>
        </p:txBody>
      </p:sp>
      <p:pic>
        <p:nvPicPr>
          <p:cNvPr id="614" name="Google Shape;614;p89"/>
          <p:cNvPicPr preferRelativeResize="0"/>
          <p:nvPr/>
        </p:nvPicPr>
        <p:blipFill>
          <a:blip r:embed="rId4">
            <a:alphaModFix/>
          </a:blip>
          <a:stretch>
            <a:fillRect/>
          </a:stretch>
        </p:blipFill>
        <p:spPr>
          <a:xfrm>
            <a:off x="627525" y="1850850"/>
            <a:ext cx="2953514" cy="1721975"/>
          </a:xfrm>
          <a:prstGeom prst="rect">
            <a:avLst/>
          </a:prstGeom>
          <a:noFill/>
          <a:ln>
            <a:noFill/>
          </a:ln>
        </p:spPr>
      </p:pic>
      <p:sp>
        <p:nvSpPr>
          <p:cNvPr id="615" name="Google Shape;615;p89"/>
          <p:cNvSpPr txBox="1"/>
          <p:nvPr/>
        </p:nvSpPr>
        <p:spPr>
          <a:xfrm>
            <a:off x="4110200" y="1017725"/>
            <a:ext cx="5033700" cy="30813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The first transformation network is a mini-PointNet designed to process raw point clouds.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Its goal is to regress to a </a:t>
            </a:r>
            <a:r>
              <a:rPr lang="en" sz="1300" b="1">
                <a:solidFill>
                  <a:schemeClr val="dk1"/>
                </a:solidFill>
              </a:rPr>
              <a:t>3×3 transformation matrix</a:t>
            </a:r>
            <a:r>
              <a:rPr lang="en" sz="1300">
                <a:solidFill>
                  <a:schemeClr val="dk1"/>
                </a:solidFill>
              </a:rPr>
              <a:t>.</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Architecture components:</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b="1">
                <a:solidFill>
                  <a:schemeClr val="dk1"/>
                </a:solidFill>
              </a:rPr>
              <a:t>Shared MLP layers</a:t>
            </a:r>
            <a:r>
              <a:rPr lang="en" sz="1300">
                <a:solidFill>
                  <a:schemeClr val="dk1"/>
                </a:solidFill>
              </a:rPr>
              <a:t> on each point with output sizes: </a:t>
            </a:r>
            <a:r>
              <a:rPr lang="en" sz="1300" b="1">
                <a:solidFill>
                  <a:schemeClr val="dk1"/>
                </a:solidFill>
              </a:rPr>
              <a:t>64 → 128 → 1024</a:t>
            </a:r>
            <a:r>
              <a:rPr lang="en" sz="1300">
                <a:solidFill>
                  <a:schemeClr val="dk1"/>
                </a:solidFill>
              </a:rPr>
              <a:t>.</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b="1">
                <a:solidFill>
                  <a:schemeClr val="dk1"/>
                </a:solidFill>
              </a:rPr>
              <a:t>Max pooling</a:t>
            </a:r>
            <a:r>
              <a:rPr lang="en" sz="1300">
                <a:solidFill>
                  <a:schemeClr val="dk1"/>
                </a:solidFill>
              </a:rPr>
              <a:t> is applied across all points.</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Followed by </a:t>
            </a:r>
            <a:r>
              <a:rPr lang="en" sz="1300" b="1">
                <a:solidFill>
                  <a:schemeClr val="dk1"/>
                </a:solidFill>
              </a:rPr>
              <a:t>two fully connected layers</a:t>
            </a:r>
            <a:r>
              <a:rPr lang="en" sz="1300">
                <a:solidFill>
                  <a:schemeClr val="dk1"/>
                </a:solidFill>
              </a:rPr>
              <a:t> with output sizes: </a:t>
            </a:r>
            <a:r>
              <a:rPr lang="en" sz="1300" b="1">
                <a:solidFill>
                  <a:schemeClr val="dk1"/>
                </a:solidFill>
              </a:rPr>
              <a:t>512 → 256</a:t>
            </a:r>
            <a:r>
              <a:rPr lang="en" sz="1300">
                <a:solidFill>
                  <a:schemeClr val="dk1"/>
                </a:solidFill>
              </a:rPr>
              <a:t>.</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The output is a </a:t>
            </a:r>
            <a:r>
              <a:rPr lang="en" sz="1300" b="1">
                <a:solidFill>
                  <a:schemeClr val="dk1"/>
                </a:solidFill>
              </a:rPr>
              <a:t>3×3 matrix</a:t>
            </a:r>
            <a:r>
              <a:rPr lang="en" sz="1300">
                <a:solidFill>
                  <a:schemeClr val="dk1"/>
                </a:solidFill>
              </a:rPr>
              <a:t>, initialized as the </a:t>
            </a:r>
            <a:r>
              <a:rPr lang="en" sz="1300" b="1">
                <a:solidFill>
                  <a:schemeClr val="dk1"/>
                </a:solidFill>
              </a:rPr>
              <a:t>identity matrix</a:t>
            </a:r>
            <a:r>
              <a:rPr lang="en" sz="1300">
                <a:solidFill>
                  <a:schemeClr val="dk1"/>
                </a:solidFill>
              </a:rPr>
              <a:t>.</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All layers </a:t>
            </a:r>
            <a:r>
              <a:rPr lang="en" sz="1300" b="1">
                <a:solidFill>
                  <a:schemeClr val="dk1"/>
                </a:solidFill>
              </a:rPr>
              <a:t>except the last</a:t>
            </a:r>
            <a:r>
              <a:rPr lang="en" sz="1300">
                <a:solidFill>
                  <a:schemeClr val="dk1"/>
                </a:solidFill>
              </a:rPr>
              <a:t> use </a:t>
            </a:r>
            <a:r>
              <a:rPr lang="en" sz="1300" b="1">
                <a:solidFill>
                  <a:schemeClr val="dk1"/>
                </a:solidFill>
              </a:rPr>
              <a:t>ReLU activation</a:t>
            </a:r>
            <a:r>
              <a:rPr lang="en" sz="1300">
                <a:solidFill>
                  <a:schemeClr val="dk1"/>
                </a:solidFill>
              </a:rPr>
              <a:t> and </a:t>
            </a:r>
            <a:r>
              <a:rPr lang="en" sz="1300" b="1">
                <a:solidFill>
                  <a:schemeClr val="dk1"/>
                </a:solidFill>
              </a:rPr>
              <a:t>batch normalization</a:t>
            </a:r>
            <a:r>
              <a:rPr lang="en" sz="1300">
                <a:solidFill>
                  <a:schemeClr val="dk1"/>
                </a:solidFill>
              </a:rPr>
              <a:t>.</a:t>
            </a:r>
            <a:endParaRPr sz="2000">
              <a:solidFill>
                <a:schemeClr val="dk2"/>
              </a:solidFill>
            </a:endParaRPr>
          </a:p>
        </p:txBody>
      </p:sp>
      <p:sp>
        <p:nvSpPr>
          <p:cNvPr id="2" name="Slide Number Placeholder 1">
            <a:extLst>
              <a:ext uri="{FF2B5EF4-FFF2-40B4-BE49-F238E27FC236}">
                <a16:creationId xmlns:a16="http://schemas.microsoft.com/office/drawing/2014/main" id="{6BE71FC0-3FD2-3721-D3A2-B16434BF2F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90"/>
          <p:cNvSpPr txBox="1">
            <a:spLocks noGrp="1"/>
          </p:cNvSpPr>
          <p:nvPr>
            <p:ph type="title"/>
          </p:nvPr>
        </p:nvSpPr>
        <p:spPr>
          <a:xfrm>
            <a:off x="277375" y="73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Canonicalization - How PointNet Learns Transformations</a:t>
            </a:r>
            <a:endParaRPr/>
          </a:p>
        </p:txBody>
      </p:sp>
      <p:sp>
        <p:nvSpPr>
          <p:cNvPr id="620" name="Google Shape;620;p90"/>
          <p:cNvSpPr txBox="1">
            <a:spLocks noGrp="1"/>
          </p:cNvSpPr>
          <p:nvPr>
            <p:ph type="body" idx="1"/>
          </p:nvPr>
        </p:nvSpPr>
        <p:spPr>
          <a:xfrm>
            <a:off x="2043200" y="4680100"/>
            <a:ext cx="5271900" cy="4341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000">
                <a:solidFill>
                  <a:srgbClr val="222222"/>
                </a:solidFill>
                <a:highlight>
                  <a:srgbClr val="FFFFFF"/>
                </a:highlight>
              </a:rPr>
              <a:t>Qi, C. R., Su, H., Mo, K., &amp; Guibas, L. J. (2017). Pointnet: Deep learning on point sets for 3d classification and segmentation. In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(pp. 652-660). </a:t>
            </a:r>
            <a:r>
              <a:rPr lang="en" sz="100">
                <a:solidFill>
                  <a:srgbClr val="777777"/>
                </a:solidFill>
                <a:highlight>
                  <a:srgbClr val="FFFFFF"/>
                </a:highlight>
              </a:rPr>
              <a:t> </a:t>
            </a:r>
            <a:r>
              <a:rPr lang="en" sz="100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a:solidFill>
                <a:srgbClr val="222222"/>
              </a:solidFill>
              <a:highlight>
                <a:srgbClr val="FFFFFF"/>
              </a:highlight>
            </a:endParaRPr>
          </a:p>
        </p:txBody>
      </p:sp>
      <p:sp>
        <p:nvSpPr>
          <p:cNvPr id="625" name="Google Shape;625;p90"/>
          <p:cNvSpPr txBox="1">
            <a:spLocks noGrp="1"/>
          </p:cNvSpPr>
          <p:nvPr>
            <p:ph type="body" idx="4294967295"/>
          </p:nvPr>
        </p:nvSpPr>
        <p:spPr>
          <a:xfrm>
            <a:off x="6281738" y="4373563"/>
            <a:ext cx="2862262" cy="306387"/>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605"/>
              <a:buNone/>
            </a:pPr>
            <a:r>
              <a:rPr lang="en" sz="850">
                <a:solidFill>
                  <a:srgbClr val="222222"/>
                </a:solidFill>
                <a:highlight>
                  <a:srgbClr val="FFFFFF"/>
                </a:highlight>
              </a:rPr>
              <a:t>https://github.com/yanx27/Pointnet_Pointnet2_pytorch</a:t>
            </a:r>
            <a:endParaRPr sz="850">
              <a:solidFill>
                <a:srgbClr val="222222"/>
              </a:solidFill>
              <a:highlight>
                <a:srgbClr val="FFFFFF"/>
              </a:highlight>
            </a:endParaRPr>
          </a:p>
        </p:txBody>
      </p:sp>
      <p:pic>
        <p:nvPicPr>
          <p:cNvPr id="622" name="Google Shape;622;p90"/>
          <p:cNvPicPr preferRelativeResize="0"/>
          <p:nvPr/>
        </p:nvPicPr>
        <p:blipFill>
          <a:blip r:embed="rId4">
            <a:alphaModFix/>
          </a:blip>
          <a:stretch>
            <a:fillRect/>
          </a:stretch>
        </p:blipFill>
        <p:spPr>
          <a:xfrm>
            <a:off x="1470397" y="645825"/>
            <a:ext cx="2064900" cy="1203875"/>
          </a:xfrm>
          <a:prstGeom prst="rect">
            <a:avLst/>
          </a:prstGeom>
          <a:noFill/>
          <a:ln>
            <a:noFill/>
          </a:ln>
        </p:spPr>
      </p:pic>
      <p:pic>
        <p:nvPicPr>
          <p:cNvPr id="623" name="Google Shape;623;p90"/>
          <p:cNvPicPr preferRelativeResize="0"/>
          <p:nvPr/>
        </p:nvPicPr>
        <p:blipFill>
          <a:blip r:embed="rId5">
            <a:alphaModFix/>
          </a:blip>
          <a:stretch>
            <a:fillRect/>
          </a:stretch>
        </p:blipFill>
        <p:spPr>
          <a:xfrm>
            <a:off x="5160675" y="577300"/>
            <a:ext cx="3868900" cy="3796100"/>
          </a:xfrm>
          <a:prstGeom prst="rect">
            <a:avLst/>
          </a:prstGeom>
          <a:noFill/>
          <a:ln>
            <a:noFill/>
          </a:ln>
        </p:spPr>
      </p:pic>
      <p:sp>
        <p:nvSpPr>
          <p:cNvPr id="624" name="Google Shape;624;p90"/>
          <p:cNvSpPr txBox="1"/>
          <p:nvPr/>
        </p:nvSpPr>
        <p:spPr>
          <a:xfrm>
            <a:off x="108150" y="1849700"/>
            <a:ext cx="5271900" cy="2468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The first transformation network is a mini-PointNet designed to process raw point clouds.</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Its goal is to regress to a </a:t>
            </a:r>
            <a:r>
              <a:rPr lang="en" sz="1200" b="1">
                <a:solidFill>
                  <a:schemeClr val="dk1"/>
                </a:solidFill>
              </a:rPr>
              <a:t>3×3 transformation matrix</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Architecture components: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Shared MLP layers</a:t>
            </a:r>
            <a:r>
              <a:rPr lang="en" sz="1200">
                <a:solidFill>
                  <a:schemeClr val="dk1"/>
                </a:solidFill>
              </a:rPr>
              <a:t> on each point with output sizes: </a:t>
            </a:r>
            <a:r>
              <a:rPr lang="en" sz="1200" b="1">
                <a:solidFill>
                  <a:schemeClr val="dk1"/>
                </a:solidFill>
              </a:rPr>
              <a:t>64 → 128 → 1024</a:t>
            </a:r>
            <a:r>
              <a:rPr lang="en" sz="1200">
                <a:solidFill>
                  <a:schemeClr val="dk1"/>
                </a:solidFill>
              </a:rPr>
              <a:t>.</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b="1">
                <a:solidFill>
                  <a:schemeClr val="dk1"/>
                </a:solidFill>
              </a:rPr>
              <a:t>Max pooling</a:t>
            </a:r>
            <a:r>
              <a:rPr lang="en" sz="1200">
                <a:solidFill>
                  <a:schemeClr val="dk1"/>
                </a:solidFill>
              </a:rPr>
              <a:t> is applied across all points.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Followed by </a:t>
            </a:r>
            <a:r>
              <a:rPr lang="en" sz="1200" b="1">
                <a:solidFill>
                  <a:schemeClr val="dk1"/>
                </a:solidFill>
              </a:rPr>
              <a:t>two fully connected layers</a:t>
            </a:r>
            <a:r>
              <a:rPr lang="en" sz="1200">
                <a:solidFill>
                  <a:schemeClr val="dk1"/>
                </a:solidFill>
              </a:rPr>
              <a:t> with output sizes: </a:t>
            </a:r>
            <a:r>
              <a:rPr lang="en" sz="1200" b="1">
                <a:solidFill>
                  <a:schemeClr val="dk1"/>
                </a:solidFill>
              </a:rPr>
              <a:t>512 → 256</a:t>
            </a:r>
            <a:r>
              <a:rPr lang="en" sz="1200">
                <a:solidFill>
                  <a:schemeClr val="dk1"/>
                </a:solidFill>
              </a:rPr>
              <a: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The output is a </a:t>
            </a:r>
            <a:r>
              <a:rPr lang="en" sz="1200" b="1">
                <a:solidFill>
                  <a:schemeClr val="dk1"/>
                </a:solidFill>
              </a:rPr>
              <a:t>3×3 matrix</a:t>
            </a:r>
            <a:r>
              <a:rPr lang="en" sz="1200">
                <a:solidFill>
                  <a:schemeClr val="dk1"/>
                </a:solidFill>
              </a:rPr>
              <a:t>, initialized as the </a:t>
            </a:r>
            <a:r>
              <a:rPr lang="en" sz="1200" b="1">
                <a:solidFill>
                  <a:schemeClr val="dk1"/>
                </a:solidFill>
              </a:rPr>
              <a:t>identity matrix</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All layers </a:t>
            </a:r>
            <a:r>
              <a:rPr lang="en" sz="1200" b="1">
                <a:solidFill>
                  <a:schemeClr val="dk1"/>
                </a:solidFill>
              </a:rPr>
              <a:t>except the last</a:t>
            </a:r>
            <a:r>
              <a:rPr lang="en" sz="1200">
                <a:solidFill>
                  <a:schemeClr val="dk1"/>
                </a:solidFill>
              </a:rPr>
              <a:t> use </a:t>
            </a:r>
            <a:r>
              <a:rPr lang="en" sz="1200" b="1">
                <a:solidFill>
                  <a:schemeClr val="dk1"/>
                </a:solidFill>
              </a:rPr>
              <a:t>ReLU activation</a:t>
            </a:r>
            <a:r>
              <a:rPr lang="en" sz="1200">
                <a:solidFill>
                  <a:schemeClr val="dk1"/>
                </a:solidFill>
              </a:rPr>
              <a:t> and </a:t>
            </a:r>
            <a:r>
              <a:rPr lang="en" sz="1200" b="1">
                <a:solidFill>
                  <a:schemeClr val="dk1"/>
                </a:solidFill>
              </a:rPr>
              <a:t>batch normalization</a:t>
            </a:r>
            <a:r>
              <a:rPr lang="en" sz="1200">
                <a:solidFill>
                  <a:schemeClr val="dk1"/>
                </a:solidFill>
              </a:rPr>
              <a:t>.</a:t>
            </a:r>
            <a:endParaRPr sz="1200">
              <a:solidFill>
                <a:schemeClr val="dk2"/>
              </a:solidFill>
            </a:endParaRPr>
          </a:p>
        </p:txBody>
      </p:sp>
      <p:sp>
        <p:nvSpPr>
          <p:cNvPr id="2" name="Slide Number Placeholder 1">
            <a:extLst>
              <a:ext uri="{FF2B5EF4-FFF2-40B4-BE49-F238E27FC236}">
                <a16:creationId xmlns:a16="http://schemas.microsoft.com/office/drawing/2014/main" id="{F560E81C-6C9D-C743-74CF-103AC3F782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91"/>
          <p:cNvSpPr txBox="1">
            <a:spLocks noGrp="1"/>
          </p:cNvSpPr>
          <p:nvPr>
            <p:ph type="title"/>
          </p:nvPr>
        </p:nvSpPr>
        <p:spPr>
          <a:xfrm>
            <a:off x="311700" y="273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 and Space Complexity Analysis</a:t>
            </a:r>
            <a:endParaRPr/>
          </a:p>
        </p:txBody>
      </p:sp>
      <p:sp>
        <p:nvSpPr>
          <p:cNvPr id="630" name="Google Shape;630;p91"/>
          <p:cNvSpPr txBox="1">
            <a:spLocks noGrp="1"/>
          </p:cNvSpPr>
          <p:nvPr>
            <p:ph type="body" idx="1"/>
          </p:nvPr>
        </p:nvSpPr>
        <p:spPr>
          <a:xfrm>
            <a:off x="2013000" y="4232175"/>
            <a:ext cx="5271900" cy="4341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1200"/>
              </a:spcAft>
              <a:buNone/>
            </a:pPr>
            <a:r>
              <a:rPr lang="en" sz="1000">
                <a:solidFill>
                  <a:srgbClr val="222222"/>
                </a:solidFill>
                <a:highlight>
                  <a:srgbClr val="FFFFFF"/>
                </a:highlight>
              </a:rPr>
              <a:t>Qi, C. R., Su, H., Mo, K., &amp; Guibas, L. J. (2017). Pointnet: Deep learning on point sets for 3d classification and segmentation. In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(pp. 652-660). </a:t>
            </a:r>
            <a:r>
              <a:rPr lang="en" sz="100">
                <a:solidFill>
                  <a:srgbClr val="777777"/>
                </a:solidFill>
                <a:highlight>
                  <a:srgbClr val="FFFFFF"/>
                </a:highlight>
              </a:rPr>
              <a:t> </a:t>
            </a:r>
            <a:r>
              <a:rPr lang="en" sz="100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Cited by 19544</a:t>
            </a:r>
            <a:endParaRPr sz="1000">
              <a:solidFill>
                <a:srgbClr val="222222"/>
              </a:solidFill>
              <a:highlight>
                <a:srgbClr val="FFFFFF"/>
              </a:highlight>
            </a:endParaRPr>
          </a:p>
        </p:txBody>
      </p:sp>
      <p:pic>
        <p:nvPicPr>
          <p:cNvPr id="632" name="Google Shape;632;p91"/>
          <p:cNvPicPr preferRelativeResize="0"/>
          <p:nvPr/>
        </p:nvPicPr>
        <p:blipFill>
          <a:blip r:embed="rId4">
            <a:alphaModFix/>
          </a:blip>
          <a:stretch>
            <a:fillRect/>
          </a:stretch>
        </p:blipFill>
        <p:spPr>
          <a:xfrm>
            <a:off x="2730579" y="1700962"/>
            <a:ext cx="3756322" cy="2206837"/>
          </a:xfrm>
          <a:prstGeom prst="rect">
            <a:avLst/>
          </a:prstGeom>
          <a:noFill/>
          <a:ln>
            <a:noFill/>
          </a:ln>
        </p:spPr>
      </p:pic>
      <p:sp>
        <p:nvSpPr>
          <p:cNvPr id="2" name="Slide Number Placeholder 1">
            <a:extLst>
              <a:ext uri="{FF2B5EF4-FFF2-40B4-BE49-F238E27FC236}">
                <a16:creationId xmlns:a16="http://schemas.microsoft.com/office/drawing/2014/main" id="{DADF9866-3F99-65F8-23AB-247794B699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PointNet</a:t>
            </a:r>
            <a:endParaRPr/>
          </a:p>
        </p:txBody>
      </p:sp>
      <p:pic>
        <p:nvPicPr>
          <p:cNvPr id="638" name="Google Shape;638;p92"/>
          <p:cNvPicPr preferRelativeResize="0"/>
          <p:nvPr/>
        </p:nvPicPr>
        <p:blipFill>
          <a:blip r:embed="rId3">
            <a:alphaModFix/>
          </a:blip>
          <a:stretch>
            <a:fillRect/>
          </a:stretch>
        </p:blipFill>
        <p:spPr>
          <a:xfrm>
            <a:off x="2712625" y="1017725"/>
            <a:ext cx="3896531" cy="3820975"/>
          </a:xfrm>
          <a:prstGeom prst="rect">
            <a:avLst/>
          </a:prstGeom>
          <a:noFill/>
          <a:ln>
            <a:noFill/>
          </a:ln>
        </p:spPr>
      </p:pic>
      <p:sp>
        <p:nvSpPr>
          <p:cNvPr id="2" name="Slide Number Placeholder 1">
            <a:extLst>
              <a:ext uri="{FF2B5EF4-FFF2-40B4-BE49-F238E27FC236}">
                <a16:creationId xmlns:a16="http://schemas.microsoft.com/office/drawing/2014/main" id="{87DF4AAF-2B6C-C715-DF9A-5E59EBD0E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9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More to come</a:t>
            </a:r>
            <a:endParaRPr/>
          </a:p>
        </p:txBody>
      </p:sp>
      <p:sp>
        <p:nvSpPr>
          <p:cNvPr id="644" name="Google Shape;644;p9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KPConv</a:t>
            </a:r>
            <a:endParaRPr/>
          </a:p>
          <a:p>
            <a:pPr marL="457200" lvl="0" indent="-342900" algn="l" rtl="0">
              <a:spcBef>
                <a:spcPts val="0"/>
              </a:spcBef>
              <a:spcAft>
                <a:spcPts val="0"/>
              </a:spcAft>
              <a:buSzPts val="1800"/>
              <a:buChar char="●"/>
            </a:pPr>
            <a:r>
              <a:rPr lang="en"/>
              <a:t>DGCNN</a:t>
            </a:r>
            <a:endParaRPr/>
          </a:p>
          <a:p>
            <a:pPr marL="457200" lvl="0" indent="-342900" algn="l" rtl="0">
              <a:spcBef>
                <a:spcPts val="0"/>
              </a:spcBef>
              <a:spcAft>
                <a:spcPts val="0"/>
              </a:spcAft>
              <a:buSzPts val="1800"/>
              <a:buChar char="●"/>
            </a:pPr>
            <a:r>
              <a:rPr lang="en"/>
              <a:t>PointGPT</a:t>
            </a:r>
            <a:endParaRPr/>
          </a:p>
          <a:p>
            <a:pPr marL="457200" lvl="0" indent="-342900" algn="l" rtl="0">
              <a:spcBef>
                <a:spcPts val="0"/>
              </a:spcBef>
              <a:spcAft>
                <a:spcPts val="0"/>
              </a:spcAft>
              <a:buSzPts val="1800"/>
              <a:buChar char="●"/>
            </a:pPr>
            <a:r>
              <a:rPr lang="en"/>
              <a:t>…</a:t>
            </a:r>
            <a:endParaRPr/>
          </a:p>
        </p:txBody>
      </p:sp>
      <p:sp>
        <p:nvSpPr>
          <p:cNvPr id="2" name="Slide Number Placeholder 1">
            <a:extLst>
              <a:ext uri="{FF2B5EF4-FFF2-40B4-BE49-F238E27FC236}">
                <a16:creationId xmlns:a16="http://schemas.microsoft.com/office/drawing/2014/main" id="{3097F8BC-B36F-47F1-0BE9-35FAE17C09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Practical Considerations</a:t>
            </a:r>
            <a:endParaRPr/>
          </a:p>
        </p:txBody>
      </p:sp>
      <p:grpSp>
        <p:nvGrpSpPr>
          <p:cNvPr id="650" name="Google Shape;650;p94"/>
          <p:cNvGrpSpPr/>
          <p:nvPr/>
        </p:nvGrpSpPr>
        <p:grpSpPr>
          <a:xfrm>
            <a:off x="603925" y="1831925"/>
            <a:ext cx="3432300" cy="1957725"/>
            <a:chOff x="603925" y="1831925"/>
            <a:chExt cx="3432300" cy="1957725"/>
          </a:xfrm>
        </p:grpSpPr>
        <p:pic>
          <p:nvPicPr>
            <p:cNvPr id="651" name="Google Shape;651;p94" title="man_on_running_machine_1.gif"/>
            <p:cNvPicPr preferRelativeResize="0"/>
            <p:nvPr/>
          </p:nvPicPr>
          <p:blipFill>
            <a:blip r:embed="rId3">
              <a:alphaModFix/>
            </a:blip>
            <a:stretch>
              <a:fillRect/>
            </a:stretch>
          </p:blipFill>
          <p:spPr>
            <a:xfrm>
              <a:off x="1100225" y="1831925"/>
              <a:ext cx="1924250" cy="1649350"/>
            </a:xfrm>
            <a:prstGeom prst="rect">
              <a:avLst/>
            </a:prstGeom>
            <a:noFill/>
            <a:ln>
              <a:noFill/>
            </a:ln>
          </p:spPr>
        </p:pic>
        <p:sp>
          <p:nvSpPr>
            <p:cNvPr id="652" name="Google Shape;652;p94"/>
            <p:cNvSpPr txBox="1"/>
            <p:nvPr/>
          </p:nvSpPr>
          <p:spPr>
            <a:xfrm>
              <a:off x="603925" y="3432350"/>
              <a:ext cx="34323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Deep learning algorithms are cool …</a:t>
              </a:r>
              <a:endParaRPr>
                <a:solidFill>
                  <a:schemeClr val="dk2"/>
                </a:solidFill>
              </a:endParaRPr>
            </a:p>
          </p:txBody>
        </p:sp>
      </p:grpSp>
      <p:grpSp>
        <p:nvGrpSpPr>
          <p:cNvPr id="653" name="Google Shape;653;p94"/>
          <p:cNvGrpSpPr/>
          <p:nvPr/>
        </p:nvGrpSpPr>
        <p:grpSpPr>
          <a:xfrm>
            <a:off x="4922075" y="1721163"/>
            <a:ext cx="3432300" cy="2048338"/>
            <a:chOff x="4922075" y="1721163"/>
            <a:chExt cx="3432300" cy="2048338"/>
          </a:xfrm>
        </p:grpSpPr>
        <p:pic>
          <p:nvPicPr>
            <p:cNvPr id="654" name="Google Shape;654;p94" title="man_on_running_machine_2.gif"/>
            <p:cNvPicPr preferRelativeResize="0"/>
            <p:nvPr/>
          </p:nvPicPr>
          <p:blipFill>
            <a:blip r:embed="rId4">
              <a:alphaModFix/>
            </a:blip>
            <a:stretch>
              <a:fillRect/>
            </a:stretch>
          </p:blipFill>
          <p:spPr>
            <a:xfrm>
              <a:off x="5453900" y="1721163"/>
              <a:ext cx="2694100" cy="1512175"/>
            </a:xfrm>
            <a:prstGeom prst="rect">
              <a:avLst/>
            </a:prstGeom>
            <a:noFill/>
            <a:ln>
              <a:noFill/>
            </a:ln>
          </p:spPr>
        </p:pic>
        <p:sp>
          <p:nvSpPr>
            <p:cNvPr id="655" name="Google Shape;655;p94"/>
            <p:cNvSpPr txBox="1"/>
            <p:nvPr/>
          </p:nvSpPr>
          <p:spPr>
            <a:xfrm>
              <a:off x="4922075" y="3412200"/>
              <a:ext cx="34323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until they are out of control.</a:t>
              </a:r>
              <a:endParaRPr>
                <a:solidFill>
                  <a:schemeClr val="dk2"/>
                </a:solidFill>
              </a:endParaRPr>
            </a:p>
          </p:txBody>
        </p:sp>
      </p:grpSp>
      <p:sp>
        <p:nvSpPr>
          <p:cNvPr id="2" name="Slide Number Placeholder 1">
            <a:extLst>
              <a:ext uri="{FF2B5EF4-FFF2-40B4-BE49-F238E27FC236}">
                <a16:creationId xmlns:a16="http://schemas.microsoft.com/office/drawing/2014/main" id="{2C15BD70-38A6-99A3-467D-BBDE5DB1F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Practical Considerations</a:t>
            </a:r>
            <a:endParaRPr/>
          </a:p>
        </p:txBody>
      </p:sp>
      <p:sp>
        <p:nvSpPr>
          <p:cNvPr id="661" name="Google Shape;661;p95"/>
          <p:cNvSpPr txBox="1"/>
          <p:nvPr/>
        </p:nvSpPr>
        <p:spPr>
          <a:xfrm>
            <a:off x="367400" y="1273300"/>
            <a:ext cx="4257600" cy="379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Data Preparation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Garbage in, garbage out:</a:t>
            </a:r>
            <a:br>
              <a:rPr lang="en" sz="1100" b="1">
                <a:solidFill>
                  <a:schemeClr val="dk1"/>
                </a:solidFill>
              </a:rPr>
            </a:br>
            <a:r>
              <a:rPr lang="en" sz="1100">
                <a:solidFill>
                  <a:schemeClr val="dk1"/>
                </a:solidFill>
              </a:rPr>
              <a:t> DL models like PointNet are highly sensitive to noisy or inconsistent input data.</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Uniform Sampling Needed:</a:t>
            </a:r>
            <a:br>
              <a:rPr lang="en" sz="1100" b="1">
                <a:solidFill>
                  <a:schemeClr val="dk1"/>
                </a:solidFill>
              </a:rPr>
            </a:br>
            <a:r>
              <a:rPr lang="en" sz="1100">
                <a:solidFill>
                  <a:schemeClr val="dk1"/>
                </a:solidFill>
              </a:rPr>
              <a:t> PointNet requires fixed-size point sets (e.g., 1,024 points)—need to downsample or pad each point cloud.</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Normalization is Critical:</a:t>
            </a:r>
            <a:br>
              <a:rPr lang="en" sz="1100" b="1">
                <a:solidFill>
                  <a:schemeClr val="dk1"/>
                </a:solidFill>
              </a:rPr>
            </a:br>
            <a:r>
              <a:rPr lang="en" sz="1100">
                <a:solidFill>
                  <a:schemeClr val="dk1"/>
                </a:solidFill>
              </a:rPr>
              <a:t> Inputs must be centered and scaled to unit spheres—forgetting this leads to unstable training.</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Class Imbalance Hurts:</a:t>
            </a:r>
            <a:br>
              <a:rPr lang="en" sz="1100" b="1">
                <a:solidFill>
                  <a:schemeClr val="dk1"/>
                </a:solidFill>
              </a:rPr>
            </a:br>
            <a:r>
              <a:rPr lang="en" sz="1100">
                <a:solidFill>
                  <a:schemeClr val="dk1"/>
                </a:solidFill>
              </a:rPr>
              <a:t> Forest scenes with mostly background or ground points can bias models—oversampling or weighted losses may be needed.</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Noisy Annotations Break Learning:</a:t>
            </a:r>
            <a:br>
              <a:rPr lang="en" sz="1100" b="1">
                <a:solidFill>
                  <a:schemeClr val="dk1"/>
                </a:solidFill>
              </a:rPr>
            </a:br>
            <a:r>
              <a:rPr lang="en" sz="1100">
                <a:solidFill>
                  <a:schemeClr val="dk1"/>
                </a:solidFill>
              </a:rPr>
              <a:t> Manual segmentation errors or weak ground truth can severely hurt generalization.</a:t>
            </a:r>
            <a:endParaRPr sz="1800">
              <a:solidFill>
                <a:schemeClr val="dk2"/>
              </a:solidFill>
            </a:endParaRPr>
          </a:p>
        </p:txBody>
      </p:sp>
      <p:sp>
        <p:nvSpPr>
          <p:cNvPr id="662" name="Google Shape;662;p95"/>
          <p:cNvSpPr txBox="1"/>
          <p:nvPr/>
        </p:nvSpPr>
        <p:spPr>
          <a:xfrm>
            <a:off x="4816250" y="1172650"/>
            <a:ext cx="4257600" cy="379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b="1">
                <a:solidFill>
                  <a:schemeClr val="dk1"/>
                </a:solidFill>
              </a:rPr>
              <a:t>Training Strategies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Overfitting Is Easy:</a:t>
            </a:r>
            <a:br>
              <a:rPr lang="en" sz="1100" b="1">
                <a:solidFill>
                  <a:schemeClr val="dk1"/>
                </a:solidFill>
              </a:rPr>
            </a:br>
            <a:r>
              <a:rPr lang="en" sz="1100">
                <a:solidFill>
                  <a:schemeClr val="dk1"/>
                </a:solidFill>
              </a:rPr>
              <a:t> Especially with small datasets—DL models memorize rather than learn unless regularized.</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Data Augmentation Is Essential:</a:t>
            </a:r>
            <a:br>
              <a:rPr lang="en" sz="1100" b="1">
                <a:solidFill>
                  <a:schemeClr val="dk1"/>
                </a:solidFill>
              </a:rPr>
            </a:br>
            <a:r>
              <a:rPr lang="en" sz="1100">
                <a:solidFill>
                  <a:schemeClr val="dk1"/>
                </a:solidFill>
              </a:rPr>
              <a:t> Random rotations, jittering, and scaling help simulate variability and improve generalization.</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Batch Normalization Matters:</a:t>
            </a:r>
            <a:br>
              <a:rPr lang="en" sz="1100" b="1">
                <a:solidFill>
                  <a:schemeClr val="dk1"/>
                </a:solidFill>
              </a:rPr>
            </a:br>
            <a:r>
              <a:rPr lang="en" sz="1100">
                <a:solidFill>
                  <a:schemeClr val="dk1"/>
                </a:solidFill>
              </a:rPr>
              <a:t> PointNet relies on batch norm to stabilize learning; small batch sizes (due to GPU limits) may cause instability.</a:t>
            </a:r>
            <a:br>
              <a:rPr lang="en"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Custom Loss Functions Often Needed:</a:t>
            </a:r>
            <a:br>
              <a:rPr lang="en" sz="1100" b="1">
                <a:solidFill>
                  <a:schemeClr val="dk1"/>
                </a:solidFill>
              </a:rPr>
            </a:br>
            <a:r>
              <a:rPr lang="en" sz="1100">
                <a:solidFill>
                  <a:schemeClr val="dk1"/>
                </a:solidFill>
              </a:rPr>
              <a:t> Cross-entropy alone may not handle spatial smoothness—IoU loss or auxiliary losses can help.</a:t>
            </a:r>
            <a:endParaRPr sz="1300" b="1">
              <a:solidFill>
                <a:schemeClr val="dk1"/>
              </a:solidFill>
            </a:endParaRPr>
          </a:p>
        </p:txBody>
      </p:sp>
      <p:sp>
        <p:nvSpPr>
          <p:cNvPr id="2" name="Slide Number Placeholder 1">
            <a:extLst>
              <a:ext uri="{FF2B5EF4-FFF2-40B4-BE49-F238E27FC236}">
                <a16:creationId xmlns:a16="http://schemas.microsoft.com/office/drawing/2014/main" id="{F3753404-59F5-727B-091B-AFBF023A7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6"/>
          <p:cNvSpPr txBox="1">
            <a:spLocks noGrp="1"/>
          </p:cNvSpPr>
          <p:nvPr>
            <p:ph type="title"/>
          </p:nvPr>
        </p:nvSpPr>
        <p:spPr>
          <a:xfrm>
            <a:off x="311700" y="23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Find the Code, Send me a Message, and More…</a:t>
            </a:r>
            <a:endParaRPr/>
          </a:p>
        </p:txBody>
      </p:sp>
      <p:pic>
        <p:nvPicPr>
          <p:cNvPr id="668" name="Google Shape;668;p96" title="goLiDAR_qrcode.png"/>
          <p:cNvPicPr preferRelativeResize="0"/>
          <p:nvPr/>
        </p:nvPicPr>
        <p:blipFill>
          <a:blip r:embed="rId3">
            <a:alphaModFix/>
          </a:blip>
          <a:stretch>
            <a:fillRect/>
          </a:stretch>
        </p:blipFill>
        <p:spPr>
          <a:xfrm>
            <a:off x="1305000" y="807725"/>
            <a:ext cx="2845225" cy="3687977"/>
          </a:xfrm>
          <a:prstGeom prst="rect">
            <a:avLst/>
          </a:prstGeom>
          <a:noFill/>
          <a:ln>
            <a:noFill/>
          </a:ln>
        </p:spPr>
      </p:pic>
      <p:pic>
        <p:nvPicPr>
          <p:cNvPr id="669" name="Google Shape;669;p96" title="TLS-showcase_qrcode.png"/>
          <p:cNvPicPr preferRelativeResize="0"/>
          <p:nvPr/>
        </p:nvPicPr>
        <p:blipFill>
          <a:blip r:embed="rId4">
            <a:alphaModFix/>
          </a:blip>
          <a:stretch>
            <a:fillRect/>
          </a:stretch>
        </p:blipFill>
        <p:spPr>
          <a:xfrm>
            <a:off x="4947625" y="807725"/>
            <a:ext cx="2845225" cy="3687987"/>
          </a:xfrm>
          <a:prstGeom prst="rect">
            <a:avLst/>
          </a:prstGeom>
          <a:noFill/>
          <a:ln>
            <a:noFill/>
          </a:ln>
        </p:spPr>
      </p:pic>
      <p:sp>
        <p:nvSpPr>
          <p:cNvPr id="670" name="Google Shape;670;p96"/>
          <p:cNvSpPr txBox="1"/>
          <p:nvPr/>
        </p:nvSpPr>
        <p:spPr>
          <a:xfrm>
            <a:off x="5115000" y="4612500"/>
            <a:ext cx="375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https://github.com/fz-rit/TLS-showcase</a:t>
            </a:r>
            <a:endParaRPr>
              <a:solidFill>
                <a:schemeClr val="dk2"/>
              </a:solidFill>
            </a:endParaRPr>
          </a:p>
        </p:txBody>
      </p:sp>
      <p:sp>
        <p:nvSpPr>
          <p:cNvPr id="671" name="Google Shape;671;p96"/>
          <p:cNvSpPr txBox="1"/>
          <p:nvPr/>
        </p:nvSpPr>
        <p:spPr>
          <a:xfrm>
            <a:off x="937500" y="4612500"/>
            <a:ext cx="37500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https://github.com/fz-rit/LiDAR-session</a:t>
            </a:r>
            <a:endParaRPr>
              <a:solidFill>
                <a:schemeClr val="dk2"/>
              </a:solidFill>
            </a:endParaRPr>
          </a:p>
        </p:txBody>
      </p:sp>
      <p:sp>
        <p:nvSpPr>
          <p:cNvPr id="2" name="Slide Number Placeholder 1">
            <a:extLst>
              <a:ext uri="{FF2B5EF4-FFF2-40B4-BE49-F238E27FC236}">
                <a16:creationId xmlns:a16="http://schemas.microsoft.com/office/drawing/2014/main" id="{FC9BB2CF-970B-F693-5682-78062B5772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7"/>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a:t>Backup Slides</a:t>
            </a:r>
            <a:endParaRPr/>
          </a:p>
        </p:txBody>
      </p:sp>
      <p:sp>
        <p:nvSpPr>
          <p:cNvPr id="2" name="Slide Number Placeholder 1">
            <a:extLst>
              <a:ext uri="{FF2B5EF4-FFF2-40B4-BE49-F238E27FC236}">
                <a16:creationId xmlns:a16="http://schemas.microsoft.com/office/drawing/2014/main" id="{C6357CF4-5BF1-EE7D-7919-65362E5BA6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62"/>
          <p:cNvPicPr preferRelativeResize="0"/>
          <p:nvPr/>
        </p:nvPicPr>
        <p:blipFill>
          <a:blip r:embed="rId3">
            <a:alphaModFix amt="82000"/>
          </a:blip>
          <a:stretch>
            <a:fillRect/>
          </a:stretch>
        </p:blipFill>
        <p:spPr>
          <a:xfrm>
            <a:off x="2" y="9425"/>
            <a:ext cx="9144000" cy="5124640"/>
          </a:xfrm>
          <a:prstGeom prst="rect">
            <a:avLst/>
          </a:prstGeom>
          <a:noFill/>
          <a:ln>
            <a:noFill/>
          </a:ln>
        </p:spPr>
      </p:pic>
      <p:sp>
        <p:nvSpPr>
          <p:cNvPr id="398" name="Google Shape;398;p6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lt1"/>
                </a:solidFill>
              </a:rPr>
              <a:t>Quiz</a:t>
            </a:r>
            <a:endParaRPr dirty="0">
              <a:solidFill>
                <a:schemeClr val="lt1"/>
              </a:solidFill>
            </a:endParaRPr>
          </a:p>
        </p:txBody>
      </p:sp>
      <p:sp>
        <p:nvSpPr>
          <p:cNvPr id="399" name="Google Shape;399;p62"/>
          <p:cNvSpPr txBox="1"/>
          <p:nvPr/>
        </p:nvSpPr>
        <p:spPr>
          <a:xfrm>
            <a:off x="384450" y="968825"/>
            <a:ext cx="8227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rPr>
              <a:t>3. If you were building a robot to explore a dense, dark forest, which tool would help it "see" and safely find its way through?</a:t>
            </a:r>
            <a:endParaRPr sz="2000">
              <a:solidFill>
                <a:schemeClr val="lt1"/>
              </a:solidFill>
            </a:endParaRPr>
          </a:p>
        </p:txBody>
      </p:sp>
      <p:grpSp>
        <p:nvGrpSpPr>
          <p:cNvPr id="400" name="Google Shape;400;p62"/>
          <p:cNvGrpSpPr/>
          <p:nvPr/>
        </p:nvGrpSpPr>
        <p:grpSpPr>
          <a:xfrm>
            <a:off x="571500" y="1927350"/>
            <a:ext cx="2897700" cy="2953800"/>
            <a:chOff x="571500" y="1927350"/>
            <a:chExt cx="2897700" cy="2953800"/>
          </a:xfrm>
        </p:grpSpPr>
        <p:sp>
          <p:nvSpPr>
            <p:cNvPr id="401" name="Google Shape;401;p62"/>
            <p:cNvSpPr txBox="1"/>
            <p:nvPr/>
          </p:nvSpPr>
          <p:spPr>
            <a:xfrm>
              <a:off x="571500" y="3960150"/>
              <a:ext cx="2897700" cy="92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AutoNum type="alphaUcPeriod"/>
              </a:pPr>
              <a:r>
                <a:rPr lang="en" sz="1800">
                  <a:solidFill>
                    <a:schemeClr val="lt1"/>
                  </a:solidFill>
                </a:rPr>
                <a:t>A flashlight and a stick</a:t>
              </a:r>
              <a:endParaRPr sz="1800">
                <a:solidFill>
                  <a:schemeClr val="lt1"/>
                </a:solidFill>
              </a:endParaRPr>
            </a:p>
          </p:txBody>
        </p:sp>
        <p:pic>
          <p:nvPicPr>
            <p:cNvPr id="402" name="Google Shape;402;p62"/>
            <p:cNvPicPr preferRelativeResize="0"/>
            <p:nvPr/>
          </p:nvPicPr>
          <p:blipFill>
            <a:blip r:embed="rId4">
              <a:alphaModFix/>
            </a:blip>
            <a:stretch>
              <a:fillRect/>
            </a:stretch>
          </p:blipFill>
          <p:spPr>
            <a:xfrm>
              <a:off x="1029737" y="1927350"/>
              <a:ext cx="1981225" cy="1981225"/>
            </a:xfrm>
            <a:prstGeom prst="rect">
              <a:avLst/>
            </a:prstGeom>
            <a:noFill/>
            <a:ln>
              <a:noFill/>
            </a:ln>
          </p:spPr>
        </p:pic>
      </p:grpSp>
      <p:grpSp>
        <p:nvGrpSpPr>
          <p:cNvPr id="403" name="Google Shape;403;p62"/>
          <p:cNvGrpSpPr/>
          <p:nvPr/>
        </p:nvGrpSpPr>
        <p:grpSpPr>
          <a:xfrm>
            <a:off x="3601800" y="1953138"/>
            <a:ext cx="2534700" cy="2902225"/>
            <a:chOff x="3818950" y="1978925"/>
            <a:chExt cx="2534700" cy="2902225"/>
          </a:xfrm>
        </p:grpSpPr>
        <p:sp>
          <p:nvSpPr>
            <p:cNvPr id="404" name="Google Shape;404;p62"/>
            <p:cNvSpPr txBox="1"/>
            <p:nvPr/>
          </p:nvSpPr>
          <p:spPr>
            <a:xfrm>
              <a:off x="3818950" y="3960150"/>
              <a:ext cx="2534700" cy="9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B. A 2D camera with night vision</a:t>
              </a:r>
              <a:endParaRPr sz="1800">
                <a:solidFill>
                  <a:schemeClr val="lt1"/>
                </a:solidFill>
              </a:endParaRPr>
            </a:p>
          </p:txBody>
        </p:sp>
        <p:pic>
          <p:nvPicPr>
            <p:cNvPr id="405" name="Google Shape;405;p62"/>
            <p:cNvPicPr preferRelativeResize="0"/>
            <p:nvPr/>
          </p:nvPicPr>
          <p:blipFill>
            <a:blip r:embed="rId5">
              <a:alphaModFix/>
            </a:blip>
            <a:stretch>
              <a:fillRect/>
            </a:stretch>
          </p:blipFill>
          <p:spPr>
            <a:xfrm>
              <a:off x="4095687" y="1978925"/>
              <a:ext cx="1981225" cy="1981225"/>
            </a:xfrm>
            <a:prstGeom prst="rect">
              <a:avLst/>
            </a:prstGeom>
            <a:noFill/>
            <a:ln>
              <a:noFill/>
            </a:ln>
          </p:spPr>
        </p:pic>
      </p:grpSp>
      <p:grpSp>
        <p:nvGrpSpPr>
          <p:cNvPr id="406" name="Google Shape;406;p62"/>
          <p:cNvGrpSpPr/>
          <p:nvPr/>
        </p:nvGrpSpPr>
        <p:grpSpPr>
          <a:xfrm>
            <a:off x="6548700" y="1927350"/>
            <a:ext cx="2319600" cy="2953800"/>
            <a:chOff x="6548700" y="1927350"/>
            <a:chExt cx="2319600" cy="2953800"/>
          </a:xfrm>
        </p:grpSpPr>
        <p:sp>
          <p:nvSpPr>
            <p:cNvPr id="407" name="Google Shape;407;p62"/>
            <p:cNvSpPr txBox="1"/>
            <p:nvPr/>
          </p:nvSpPr>
          <p:spPr>
            <a:xfrm>
              <a:off x="6548700" y="3960150"/>
              <a:ext cx="2319600" cy="9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C.  A LiDAR scanner</a:t>
              </a:r>
              <a:endParaRPr sz="1800">
                <a:solidFill>
                  <a:schemeClr val="lt1"/>
                </a:solidFill>
              </a:endParaRPr>
            </a:p>
          </p:txBody>
        </p:sp>
        <p:pic>
          <p:nvPicPr>
            <p:cNvPr id="408" name="Google Shape;408;p62"/>
            <p:cNvPicPr preferRelativeResize="0"/>
            <p:nvPr/>
          </p:nvPicPr>
          <p:blipFill>
            <a:blip r:embed="rId6">
              <a:alphaModFix/>
            </a:blip>
            <a:stretch>
              <a:fillRect/>
            </a:stretch>
          </p:blipFill>
          <p:spPr>
            <a:xfrm>
              <a:off x="6717887" y="1927350"/>
              <a:ext cx="1981225" cy="1981225"/>
            </a:xfrm>
            <a:prstGeom prst="rect">
              <a:avLst/>
            </a:prstGeom>
            <a:noFill/>
            <a:ln>
              <a:noFill/>
            </a:ln>
          </p:spPr>
        </p:pic>
      </p:grpSp>
      <p:sp>
        <p:nvSpPr>
          <p:cNvPr id="2" name="Slide Number Placeholder 1">
            <a:extLst>
              <a:ext uri="{FF2B5EF4-FFF2-40B4-BE49-F238E27FC236}">
                <a16:creationId xmlns:a16="http://schemas.microsoft.com/office/drawing/2014/main" id="{71BAD51F-8E93-6A0D-63F2-43F227FC0F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0"/>
                                        </p:tgtEl>
                                        <p:attrNameLst>
                                          <p:attrName>style.visibility</p:attrName>
                                        </p:attrNameLst>
                                      </p:cBhvr>
                                      <p:to>
                                        <p:strVal val="visible"/>
                                      </p:to>
                                    </p:set>
                                    <p:animEffect transition="in" filter="fade">
                                      <p:cBhvr>
                                        <p:cTn id="15" dur="1000"/>
                                        <p:tgtEl>
                                          <p:spTgt spid="40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3"/>
                                        </p:tgtEl>
                                        <p:attrNameLst>
                                          <p:attrName>style.visibility</p:attrName>
                                        </p:attrNameLst>
                                      </p:cBhvr>
                                      <p:to>
                                        <p:strVal val="visible"/>
                                      </p:to>
                                    </p:set>
                                    <p:animEffect transition="in" filter="fade">
                                      <p:cBhvr>
                                        <p:cTn id="20" dur="1000"/>
                                        <p:tgtEl>
                                          <p:spTgt spid="4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6"/>
                                        </p:tgtEl>
                                        <p:attrNameLst>
                                          <p:attrName>style.visibility</p:attrName>
                                        </p:attrNameLst>
                                      </p:cBhvr>
                                      <p:to>
                                        <p:strVal val="visible"/>
                                      </p:to>
                                    </p:set>
                                    <p:animEffect transition="in" filter="fade">
                                      <p:cBhvr>
                                        <p:cTn id="25" dur="1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Extraction &amp; Structural Analysis</a:t>
            </a:r>
            <a:endParaRPr/>
          </a:p>
        </p:txBody>
      </p:sp>
      <p:sp>
        <p:nvSpPr>
          <p:cNvPr id="682" name="Google Shape;682;p9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PCA &amp; Surface Normals</a:t>
            </a:r>
            <a:endParaRPr/>
          </a:p>
          <a:p>
            <a:pPr marL="457200" lvl="0" indent="-342900" algn="l" rtl="0">
              <a:spcBef>
                <a:spcPts val="0"/>
              </a:spcBef>
              <a:spcAft>
                <a:spcPts val="0"/>
              </a:spcAft>
              <a:buSzPts val="1800"/>
              <a:buChar char="●"/>
            </a:pPr>
            <a:r>
              <a:rPr lang="en"/>
              <a:t>RANSAC Shape Detection</a:t>
            </a:r>
            <a:endParaRPr/>
          </a:p>
        </p:txBody>
      </p:sp>
      <p:sp>
        <p:nvSpPr>
          <p:cNvPr id="2" name="Slide Number Placeholder 1">
            <a:extLst>
              <a:ext uri="{FF2B5EF4-FFF2-40B4-BE49-F238E27FC236}">
                <a16:creationId xmlns:a16="http://schemas.microsoft.com/office/drawing/2014/main" id="{4F3A790C-0269-6CF7-80C0-C1F09190E5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Normals Estimation with PCA </a:t>
            </a:r>
            <a:endParaRPr/>
          </a:p>
        </p:txBody>
      </p:sp>
      <p:sp>
        <p:nvSpPr>
          <p:cNvPr id="688" name="Google Shape;688;p99"/>
          <p:cNvSpPr txBox="1">
            <a:spLocks noGrp="1"/>
          </p:cNvSpPr>
          <p:nvPr>
            <p:ph type="body" idx="1"/>
          </p:nvPr>
        </p:nvSpPr>
        <p:spPr>
          <a:xfrm>
            <a:off x="311700" y="1152475"/>
            <a:ext cx="6059400" cy="34164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AutoNum type="arabicPeriod"/>
            </a:pPr>
            <a:r>
              <a:rPr lang="en" sz="1100" b="1">
                <a:solidFill>
                  <a:schemeClr val="dk1"/>
                </a:solidFill>
              </a:rPr>
              <a:t>For each point in the point cloud:</a:t>
            </a:r>
            <a:br>
              <a:rPr lang="en" sz="1100" b="1">
                <a:solidFill>
                  <a:schemeClr val="dk1"/>
                </a:solidFill>
              </a:rPr>
            </a:br>
            <a:endParaRPr sz="1100" b="1">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Find its </a:t>
            </a:r>
            <a:r>
              <a:rPr lang="en" sz="1100" b="1">
                <a:solidFill>
                  <a:schemeClr val="dk1"/>
                </a:solidFill>
              </a:rPr>
              <a:t>k-nearest neighbors</a:t>
            </a:r>
            <a:r>
              <a:rPr lang="en" sz="1100">
                <a:solidFill>
                  <a:schemeClr val="dk1"/>
                </a:solidFill>
              </a:rPr>
              <a:t> (commonly </a:t>
            </a:r>
            <a:r>
              <a:rPr lang="en" sz="1100">
                <a:solidFill>
                  <a:srgbClr val="188038"/>
                </a:solidFill>
                <a:latin typeface="Roboto Mono"/>
                <a:ea typeface="Roboto Mono"/>
                <a:cs typeface="Roboto Mono"/>
                <a:sym typeface="Roboto Mono"/>
              </a:rPr>
              <a:t>k = 10 ~ 30</a:t>
            </a:r>
            <a:r>
              <a:rPr lang="en" sz="1100">
                <a:solidFill>
                  <a:schemeClr val="dk1"/>
                </a:solidFill>
              </a:rPr>
              <a:t>, depending on point density).</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Subtract the </a:t>
            </a:r>
            <a:r>
              <a:rPr lang="en" sz="1100" b="1">
                <a:solidFill>
                  <a:schemeClr val="dk1"/>
                </a:solidFill>
              </a:rPr>
              <a:t>centroid</a:t>
            </a:r>
            <a:r>
              <a:rPr lang="en" sz="1100">
                <a:solidFill>
                  <a:schemeClr val="dk1"/>
                </a:solidFill>
              </a:rPr>
              <a:t> of the neighborhood to center the points.</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Compute the </a:t>
            </a:r>
            <a:r>
              <a:rPr lang="en" sz="1100" b="1">
                <a:solidFill>
                  <a:schemeClr val="dk1"/>
                </a:solidFill>
              </a:rPr>
              <a:t>covariance matrix</a:t>
            </a:r>
            <a:r>
              <a:rPr lang="en" sz="1100">
                <a:solidFill>
                  <a:schemeClr val="dk1"/>
                </a:solidFill>
              </a:rPr>
              <a:t> of the neighbors.</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Use </a:t>
            </a:r>
            <a:r>
              <a:rPr lang="en" sz="1100" b="1">
                <a:solidFill>
                  <a:schemeClr val="dk1"/>
                </a:solidFill>
              </a:rPr>
              <a:t>eigen decomposition</a:t>
            </a:r>
            <a:r>
              <a:rPr lang="en" sz="1100">
                <a:solidFill>
                  <a:schemeClr val="dk1"/>
                </a:solidFill>
              </a:rPr>
              <a:t> (or SVD) on the covariance matrix.</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The </a:t>
            </a:r>
            <a:r>
              <a:rPr lang="en" sz="1100" b="1">
                <a:solidFill>
                  <a:schemeClr val="dk1"/>
                </a:solidFill>
              </a:rPr>
              <a:t>eigenvector</a:t>
            </a:r>
            <a:r>
              <a:rPr lang="en" sz="1100">
                <a:solidFill>
                  <a:schemeClr val="dk1"/>
                </a:solidFill>
              </a:rPr>
              <a:t> corresponding to the </a:t>
            </a:r>
            <a:r>
              <a:rPr lang="en" sz="1100" b="1">
                <a:solidFill>
                  <a:schemeClr val="dk1"/>
                </a:solidFill>
              </a:rPr>
              <a:t>smallest eigenvalue</a:t>
            </a:r>
            <a:r>
              <a:rPr lang="en" sz="1100">
                <a:solidFill>
                  <a:schemeClr val="dk1"/>
                </a:solidFill>
              </a:rPr>
              <a:t> is the estimated normal direction (it's perpendicular to the best-fit plane).</a:t>
            </a:r>
            <a:br>
              <a:rPr lang="en" sz="1100">
                <a:solidFill>
                  <a:schemeClr val="dk1"/>
                </a:solidFill>
              </a:rPr>
            </a:b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b="1">
                <a:solidFill>
                  <a:schemeClr val="dk1"/>
                </a:solidFill>
              </a:rPr>
              <a:t>(Optional)</a:t>
            </a:r>
            <a:r>
              <a:rPr lang="en" sz="1100">
                <a:solidFill>
                  <a:schemeClr val="dk1"/>
                </a:solidFill>
              </a:rPr>
              <a:t> Flip normals to point outward consistently:</a:t>
            </a:r>
            <a:br>
              <a:rPr lang="en" sz="1100">
                <a:solidFill>
                  <a:schemeClr val="dk1"/>
                </a:solidFill>
              </a:rPr>
            </a:br>
            <a:endParaRPr sz="1100">
              <a:solidFill>
                <a:schemeClr val="dk1"/>
              </a:solidFill>
            </a:endParaRPr>
          </a:p>
          <a:p>
            <a:pPr marL="914400" lvl="1" indent="-298450" algn="l" rtl="0">
              <a:spcBef>
                <a:spcPts val="0"/>
              </a:spcBef>
              <a:spcAft>
                <a:spcPts val="0"/>
              </a:spcAft>
              <a:buClr>
                <a:schemeClr val="dk1"/>
              </a:buClr>
              <a:buSzPts val="1100"/>
              <a:buChar char="○"/>
            </a:pPr>
            <a:r>
              <a:rPr lang="en" sz="1100">
                <a:solidFill>
                  <a:schemeClr val="dk1"/>
                </a:solidFill>
              </a:rPr>
              <a:t>This is often done using viewpoint-based orientation or a Minimum Spanning Tree (MST) approach.</a:t>
            </a:r>
            <a:br>
              <a:rPr lang="en" sz="1100">
                <a:solidFill>
                  <a:schemeClr val="dk1"/>
                </a:solidFill>
              </a:rPr>
            </a:br>
            <a:endParaRPr/>
          </a:p>
        </p:txBody>
      </p:sp>
      <p:pic>
        <p:nvPicPr>
          <p:cNvPr id="689" name="Google Shape;689;p99"/>
          <p:cNvPicPr preferRelativeResize="0"/>
          <p:nvPr/>
        </p:nvPicPr>
        <p:blipFill>
          <a:blip r:embed="rId3">
            <a:alphaModFix/>
          </a:blip>
          <a:stretch>
            <a:fillRect/>
          </a:stretch>
        </p:blipFill>
        <p:spPr>
          <a:xfrm>
            <a:off x="6324600" y="844575"/>
            <a:ext cx="2468100" cy="2226560"/>
          </a:xfrm>
          <a:prstGeom prst="rect">
            <a:avLst/>
          </a:prstGeom>
          <a:noFill/>
          <a:ln>
            <a:noFill/>
          </a:ln>
        </p:spPr>
      </p:pic>
      <p:sp>
        <p:nvSpPr>
          <p:cNvPr id="2" name="Slide Number Placeholder 1">
            <a:extLst>
              <a:ext uri="{FF2B5EF4-FFF2-40B4-BE49-F238E27FC236}">
                <a16:creationId xmlns:a16="http://schemas.microsoft.com/office/drawing/2014/main" id="{DE2B410B-DF3E-3296-B316-25EBC0195B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RANSAC (RANdom SAmple Consensus)</a:t>
            </a:r>
            <a:endParaRPr/>
          </a:p>
        </p:txBody>
      </p:sp>
      <p:sp>
        <p:nvSpPr>
          <p:cNvPr id="695" name="Google Shape;695;p10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AutoNum type="arabicPeriod"/>
            </a:pPr>
            <a:r>
              <a:rPr lang="en" sz="1100">
                <a:solidFill>
                  <a:schemeClr val="dk1"/>
                </a:solidFill>
              </a:rPr>
              <a:t>Randomly selects a </a:t>
            </a:r>
            <a:r>
              <a:rPr lang="en" sz="1100" b="1">
                <a:solidFill>
                  <a:schemeClr val="dk1"/>
                </a:solidFill>
              </a:rPr>
              <a:t>small subset</a:t>
            </a:r>
            <a:r>
              <a:rPr lang="en" sz="1100">
                <a:solidFill>
                  <a:schemeClr val="dk1"/>
                </a:solidFill>
              </a:rPr>
              <a:t> of data.</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Fits a </a:t>
            </a:r>
            <a:r>
              <a:rPr lang="en" sz="1100" b="1">
                <a:solidFill>
                  <a:schemeClr val="dk1"/>
                </a:solidFill>
              </a:rPr>
              <a:t>model</a:t>
            </a:r>
            <a:r>
              <a:rPr lang="en" sz="1100">
                <a:solidFill>
                  <a:schemeClr val="dk1"/>
                </a:solidFill>
              </a:rPr>
              <a:t> to this subset.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Tests how many </a:t>
            </a:r>
            <a:r>
              <a:rPr lang="en" sz="1100" b="1">
                <a:solidFill>
                  <a:schemeClr val="dk1"/>
                </a:solidFill>
              </a:rPr>
              <a:t>other data points</a:t>
            </a:r>
            <a:r>
              <a:rPr lang="en" sz="1100">
                <a:solidFill>
                  <a:schemeClr val="dk1"/>
                </a:solidFill>
              </a:rPr>
              <a:t> fit this model within a certain </a:t>
            </a:r>
            <a:r>
              <a:rPr lang="en" sz="1100" b="1">
                <a:solidFill>
                  <a:schemeClr val="dk1"/>
                </a:solidFill>
              </a:rPr>
              <a:t>tolerance</a:t>
            </a:r>
            <a:r>
              <a:rPr lang="en" sz="1100">
                <a:solidFill>
                  <a:schemeClr val="dk1"/>
                </a:solidFill>
              </a:rPr>
              <a:t> (called inliers).</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Repeats the process a fixed number of times and keeps the model with the </a:t>
            </a:r>
            <a:r>
              <a:rPr lang="en" sz="1100" b="1">
                <a:solidFill>
                  <a:schemeClr val="dk1"/>
                </a:solidFill>
              </a:rPr>
              <a:t>most inliers</a:t>
            </a:r>
            <a:r>
              <a:rPr lang="en" sz="1100">
                <a:solidFill>
                  <a:schemeClr val="dk1"/>
                </a:solidFill>
              </a:rPr>
              <a:t>.</a:t>
            </a:r>
            <a:endParaRPr/>
          </a:p>
        </p:txBody>
      </p:sp>
      <p:sp>
        <p:nvSpPr>
          <p:cNvPr id="2" name="Slide Number Placeholder 1">
            <a:extLst>
              <a:ext uri="{FF2B5EF4-FFF2-40B4-BE49-F238E27FC236}">
                <a16:creationId xmlns:a16="http://schemas.microsoft.com/office/drawing/2014/main" id="{0B82C8B8-FB30-D074-A7EC-AA396F8DFB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RANSAC for Tree Shape Detection</a:t>
            </a:r>
            <a:endParaRPr/>
          </a:p>
        </p:txBody>
      </p:sp>
      <p:sp>
        <p:nvSpPr>
          <p:cNvPr id="701" name="Google Shape;701;p10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chemeClr val="dk1"/>
              </a:buClr>
              <a:buSzPts val="1100"/>
              <a:buAutoNum type="arabicPeriod"/>
            </a:pPr>
            <a:r>
              <a:rPr lang="en" sz="1100">
                <a:solidFill>
                  <a:schemeClr val="dk1"/>
                </a:solidFill>
              </a:rPr>
              <a:t>Randomly selects a </a:t>
            </a:r>
            <a:r>
              <a:rPr lang="en" sz="1100" b="1">
                <a:solidFill>
                  <a:schemeClr val="dk1"/>
                </a:solidFill>
              </a:rPr>
              <a:t>small subset</a:t>
            </a:r>
            <a:r>
              <a:rPr lang="en" sz="1100">
                <a:solidFill>
                  <a:schemeClr val="dk1"/>
                </a:solidFill>
              </a:rPr>
              <a:t> of data.</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Fits a </a:t>
            </a:r>
            <a:r>
              <a:rPr lang="en" sz="1100" b="1">
                <a:solidFill>
                  <a:schemeClr val="dk1"/>
                </a:solidFill>
              </a:rPr>
              <a:t>model</a:t>
            </a:r>
            <a:r>
              <a:rPr lang="en" sz="1100">
                <a:solidFill>
                  <a:schemeClr val="dk1"/>
                </a:solidFill>
              </a:rPr>
              <a:t> to this subset.</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Tests how many </a:t>
            </a:r>
            <a:r>
              <a:rPr lang="en" sz="1100" b="1">
                <a:solidFill>
                  <a:schemeClr val="dk1"/>
                </a:solidFill>
              </a:rPr>
              <a:t>other data points</a:t>
            </a:r>
            <a:r>
              <a:rPr lang="en" sz="1100">
                <a:solidFill>
                  <a:schemeClr val="dk1"/>
                </a:solidFill>
              </a:rPr>
              <a:t> fit this model within a certain </a:t>
            </a:r>
            <a:r>
              <a:rPr lang="en" sz="1100" b="1">
                <a:solidFill>
                  <a:schemeClr val="dk1"/>
                </a:solidFill>
              </a:rPr>
              <a:t>tolerance</a:t>
            </a:r>
            <a:r>
              <a:rPr lang="en" sz="1100">
                <a:solidFill>
                  <a:schemeClr val="dk1"/>
                </a:solidFill>
              </a:rPr>
              <a:t> (called inliers).</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Repeats the process a fixed number of times and keeps the model with the </a:t>
            </a:r>
            <a:r>
              <a:rPr lang="en" sz="1100" b="1">
                <a:solidFill>
                  <a:schemeClr val="dk1"/>
                </a:solidFill>
              </a:rPr>
              <a:t>most inliers</a:t>
            </a:r>
            <a:r>
              <a:rPr lang="en" sz="1100">
                <a:solidFill>
                  <a:schemeClr val="dk1"/>
                </a:solidFill>
              </a:rPr>
              <a:t>.</a:t>
            </a:r>
            <a:endParaRPr/>
          </a:p>
        </p:txBody>
      </p:sp>
      <p:sp>
        <p:nvSpPr>
          <p:cNvPr id="2" name="Slide Number Placeholder 1">
            <a:extLst>
              <a:ext uri="{FF2B5EF4-FFF2-40B4-BE49-F238E27FC236}">
                <a16:creationId xmlns:a16="http://schemas.microsoft.com/office/drawing/2014/main" id="{F7C18973-397E-5623-A895-09E6CBF29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Classification and Segmentation (non-DL methods)</a:t>
            </a:r>
            <a:endParaRPr/>
          </a:p>
        </p:txBody>
      </p:sp>
      <p:sp>
        <p:nvSpPr>
          <p:cNvPr id="707" name="Google Shape;707;p10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Voxel based method</a:t>
            </a:r>
            <a:endParaRPr/>
          </a:p>
          <a:p>
            <a:pPr marL="914400" lvl="1" indent="-298450" algn="l" rtl="0">
              <a:spcBef>
                <a:spcPts val="0"/>
              </a:spcBef>
              <a:spcAft>
                <a:spcPts val="0"/>
              </a:spcAft>
              <a:buClr>
                <a:schemeClr val="dk1"/>
              </a:buClr>
              <a:buSzPts val="1100"/>
              <a:buChar char="○"/>
            </a:pPr>
            <a:r>
              <a:rPr lang="en" sz="1100" b="1">
                <a:solidFill>
                  <a:schemeClr val="dk1"/>
                </a:solidFill>
              </a:rPr>
              <a:t>Basic idea:</a:t>
            </a:r>
            <a:br>
              <a:rPr lang="en" sz="1100" b="1">
                <a:solidFill>
                  <a:schemeClr val="dk1"/>
                </a:solidFill>
              </a:rPr>
            </a:br>
            <a:r>
              <a:rPr lang="en" sz="1100">
                <a:solidFill>
                  <a:schemeClr val="dk1"/>
                </a:solidFill>
              </a:rPr>
              <a:t> Use voxel grids to summarize vertical and horizontal distributions of LiDAR returns, providing ecological insights.</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Example method:</a:t>
            </a:r>
            <a:br>
              <a:rPr lang="en" sz="1100" b="1">
                <a:solidFill>
                  <a:schemeClr val="dk1"/>
                </a:solidFill>
              </a:rPr>
            </a:br>
            <a:r>
              <a:rPr lang="en" sz="1100">
                <a:solidFill>
                  <a:schemeClr val="dk1"/>
                </a:solidFill>
              </a:rPr>
              <a:t> </a:t>
            </a:r>
            <a:r>
              <a:rPr lang="en" sz="1100" b="1">
                <a:solidFill>
                  <a:schemeClr val="dk1"/>
                </a:solidFill>
              </a:rPr>
              <a:t>Vertical voxel profiling:</a:t>
            </a:r>
            <a:endParaRPr sz="1100" b="1">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Vertical distribution of point density/intensity within each horizontal voxel analyzed.</a:t>
            </a:r>
            <a:endParaRPr sz="1100">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Used to identify canopy layers, forest structure, or biomass estimation.</a:t>
            </a:r>
            <a:endParaRPr sz="1100">
              <a:solidFill>
                <a:schemeClr val="dk1"/>
              </a:solidFill>
            </a:endParaRPr>
          </a:p>
          <a:p>
            <a:pPr marL="914400" lvl="1" indent="-298450" algn="l" rtl="0">
              <a:spcBef>
                <a:spcPts val="0"/>
              </a:spcBef>
              <a:spcAft>
                <a:spcPts val="0"/>
              </a:spcAft>
              <a:buClr>
                <a:schemeClr val="dk1"/>
              </a:buClr>
              <a:buSzPts val="1100"/>
              <a:buChar char="○"/>
            </a:pPr>
            <a:r>
              <a:rPr lang="en" sz="1100" b="1">
                <a:solidFill>
                  <a:schemeClr val="dk1"/>
                </a:solidFill>
              </a:rPr>
              <a:t>Typical Applications:</a:t>
            </a:r>
            <a:endParaRPr sz="1100" b="1">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Forest canopy structure assessment.</a:t>
            </a:r>
            <a:endParaRPr sz="1100">
              <a:solidFill>
                <a:schemeClr val="dk1"/>
              </a:solidFill>
            </a:endParaRPr>
          </a:p>
          <a:p>
            <a:pPr marL="1371600" lvl="2" indent="-298450" algn="l" rtl="0">
              <a:spcBef>
                <a:spcPts val="0"/>
              </a:spcBef>
              <a:spcAft>
                <a:spcPts val="0"/>
              </a:spcAft>
              <a:buClr>
                <a:schemeClr val="dk1"/>
              </a:buClr>
              <a:buSzPts val="1100"/>
              <a:buChar char="■"/>
            </a:pPr>
            <a:r>
              <a:rPr lang="en" sz="1100">
                <a:solidFill>
                  <a:schemeClr val="dk1"/>
                </a:solidFill>
              </a:rPr>
              <a:t>Biomass estimation and ecological modeling.</a:t>
            </a:r>
            <a:endParaRPr/>
          </a:p>
          <a:p>
            <a:pPr marL="457200" lvl="0" indent="-342900" algn="l" rtl="0">
              <a:spcBef>
                <a:spcPts val="0"/>
              </a:spcBef>
              <a:spcAft>
                <a:spcPts val="0"/>
              </a:spcAft>
              <a:buSzPts val="1800"/>
              <a:buChar char="●"/>
            </a:pPr>
            <a:r>
              <a:rPr lang="en"/>
              <a:t>Region grow</a:t>
            </a:r>
            <a:endParaRPr/>
          </a:p>
          <a:p>
            <a:pPr marL="914400" lvl="1" indent="-317500" algn="l" rtl="0">
              <a:spcBef>
                <a:spcPts val="0"/>
              </a:spcBef>
              <a:spcAft>
                <a:spcPts val="0"/>
              </a:spcAft>
              <a:buSzPts val="1400"/>
              <a:buChar char="○"/>
            </a:pPr>
            <a:r>
              <a:rPr lang="en"/>
              <a:t>Region-growing segmentation involves starting from one or more "seed" points and progressively adding neighboring points that satisfy certain similarity criteria (such as geometric similarity, curvature, normal vectors, or intensity). This iterative expansion continues until no more suitable neighboring points can be added.</a:t>
            </a:r>
            <a:endParaRPr/>
          </a:p>
          <a:p>
            <a:pPr marL="914400" lvl="1" indent="-317500" algn="l" rtl="0">
              <a:spcBef>
                <a:spcPts val="0"/>
              </a:spcBef>
              <a:spcAft>
                <a:spcPts val="0"/>
              </a:spcAft>
              <a:buSzPts val="1400"/>
              <a:buChar char="○"/>
            </a:pPr>
            <a:endParaRPr/>
          </a:p>
          <a:p>
            <a:pPr marL="914400" lvl="1" indent="-317500" algn="l" rtl="0">
              <a:spcBef>
                <a:spcPts val="0"/>
              </a:spcBef>
              <a:spcAft>
                <a:spcPts val="0"/>
              </a:spcAft>
              <a:buSzPts val="1400"/>
              <a:buChar char="○"/>
            </a:pPr>
            <a:endParaRPr/>
          </a:p>
        </p:txBody>
      </p:sp>
      <p:sp>
        <p:nvSpPr>
          <p:cNvPr id="2" name="Slide Number Placeholder 1">
            <a:extLst>
              <a:ext uri="{FF2B5EF4-FFF2-40B4-BE49-F238E27FC236}">
                <a16:creationId xmlns:a16="http://schemas.microsoft.com/office/drawing/2014/main" id="{F26EF235-887F-83F0-52E1-BB1C49B3C8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Classification and Segmentation (non-DL methods)</a:t>
            </a:r>
            <a:endParaRPr/>
          </a:p>
        </p:txBody>
      </p:sp>
      <p:sp>
        <p:nvSpPr>
          <p:cNvPr id="713" name="Google Shape;713;p103"/>
          <p:cNvSpPr txBox="1">
            <a:spLocks noGrp="1"/>
          </p:cNvSpPr>
          <p:nvPr>
            <p:ph type="body" idx="1"/>
          </p:nvPr>
        </p:nvSpPr>
        <p:spPr>
          <a:xfrm>
            <a:off x="347850" y="1084975"/>
            <a:ext cx="8448300" cy="3729900"/>
          </a:xfrm>
          <a:prstGeom prst="rect">
            <a:avLst/>
          </a:prstGeom>
        </p:spPr>
        <p:txBody>
          <a:bodyPr spcFirstLastPara="1" wrap="square" lIns="91425" tIns="91425" rIns="91425" bIns="91425" anchor="t" anchorCtr="0">
            <a:noAutofit/>
          </a:bodyPr>
          <a:lstStyle/>
          <a:p>
            <a:pPr marL="0" lvl="0" indent="0" algn="l" rtl="0">
              <a:lnSpc>
                <a:spcPct val="105000"/>
              </a:lnSpc>
              <a:spcBef>
                <a:spcPts val="1400"/>
              </a:spcBef>
              <a:spcAft>
                <a:spcPts val="0"/>
              </a:spcAft>
              <a:buNone/>
            </a:pPr>
            <a:r>
              <a:rPr lang="en" sz="1600" b="1">
                <a:solidFill>
                  <a:schemeClr val="dk1"/>
                </a:solidFill>
              </a:rPr>
              <a:t>Statistical &amp; Machine Learning Approaches (traditional ML, not DL)</a:t>
            </a:r>
            <a:endParaRPr sz="1600" b="1">
              <a:solidFill>
                <a:schemeClr val="dk1"/>
              </a:solidFill>
            </a:endParaRPr>
          </a:p>
          <a:p>
            <a:pPr marL="457200" lvl="0" indent="-317500" algn="l" rtl="0">
              <a:lnSpc>
                <a:spcPct val="105000"/>
              </a:lnSpc>
              <a:spcBef>
                <a:spcPts val="1200"/>
              </a:spcBef>
              <a:spcAft>
                <a:spcPts val="0"/>
              </a:spcAft>
              <a:buClr>
                <a:schemeClr val="dk1"/>
              </a:buClr>
              <a:buSzPts val="1400"/>
              <a:buChar char="●"/>
            </a:pPr>
            <a:r>
              <a:rPr lang="en" sz="1400" b="1">
                <a:solidFill>
                  <a:schemeClr val="dk1"/>
                </a:solidFill>
              </a:rPr>
              <a:t>Idea:</a:t>
            </a:r>
            <a:endParaRPr sz="1400" b="1">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Traditional ML classifiers like Support Vector Machines (SVM), Random Forests (RF), or Decision Trees using handcrafted geometric features.</a:t>
            </a:r>
            <a:endParaRPr>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b="1">
                <a:solidFill>
                  <a:schemeClr val="dk1"/>
                </a:solidFill>
              </a:rPr>
              <a:t>Examples:</a:t>
            </a:r>
            <a:endParaRPr sz="1400" b="1">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Point-level classification (e.g., ground, vegetation, urban structures).</a:t>
            </a:r>
            <a:endParaRPr>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Urban or forestry applications using carefully extracted point-features.</a:t>
            </a:r>
            <a:endParaRPr>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b="1">
                <a:solidFill>
                  <a:schemeClr val="dk1"/>
                </a:solidFill>
              </a:rPr>
              <a:t>Strengths:</a:t>
            </a:r>
            <a:endParaRPr sz="1400" b="1">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Relatively powerful, interpretable, well-established.</a:t>
            </a:r>
            <a:endParaRPr>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b="1">
                <a:solidFill>
                  <a:schemeClr val="dk1"/>
                </a:solidFill>
              </a:rPr>
              <a:t>Limitations:</a:t>
            </a:r>
            <a:endParaRPr sz="1400" b="1">
              <a:solidFill>
                <a:schemeClr val="dk1"/>
              </a:solidFill>
            </a:endParaRPr>
          </a:p>
          <a:p>
            <a:pPr marL="914400" lvl="1" indent="-317500" algn="l" rtl="0">
              <a:lnSpc>
                <a:spcPct val="105000"/>
              </a:lnSpc>
              <a:spcBef>
                <a:spcPts val="0"/>
              </a:spcBef>
              <a:spcAft>
                <a:spcPts val="0"/>
              </a:spcAft>
              <a:buClr>
                <a:schemeClr val="dk1"/>
              </a:buClr>
              <a:buSzPts val="1400"/>
              <a:buChar char="○"/>
            </a:pPr>
            <a:r>
              <a:rPr lang="en">
                <a:solidFill>
                  <a:schemeClr val="dk1"/>
                </a:solidFill>
              </a:rPr>
              <a:t>Requires extensive feature engineering; performance heavily depends on quality of features.</a:t>
            </a:r>
            <a:endParaRPr sz="2100"/>
          </a:p>
        </p:txBody>
      </p:sp>
      <p:sp>
        <p:nvSpPr>
          <p:cNvPr id="2" name="Slide Number Placeholder 1">
            <a:extLst>
              <a:ext uri="{FF2B5EF4-FFF2-40B4-BE49-F238E27FC236}">
                <a16:creationId xmlns:a16="http://schemas.microsoft.com/office/drawing/2014/main" id="{D6D114A6-CC62-71CD-B90E-661C916B57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Point Cloud Registration &amp; Alignment</a:t>
            </a:r>
            <a:endParaRPr/>
          </a:p>
        </p:txBody>
      </p:sp>
      <p:pic>
        <p:nvPicPr>
          <p:cNvPr id="719" name="Google Shape;719;p104"/>
          <p:cNvPicPr preferRelativeResize="0"/>
          <p:nvPr/>
        </p:nvPicPr>
        <p:blipFill>
          <a:blip r:embed="rId3">
            <a:alphaModFix/>
          </a:blip>
          <a:stretch>
            <a:fillRect/>
          </a:stretch>
        </p:blipFill>
        <p:spPr>
          <a:xfrm>
            <a:off x="1585913" y="1282625"/>
            <a:ext cx="5972175" cy="3352800"/>
          </a:xfrm>
          <a:prstGeom prst="rect">
            <a:avLst/>
          </a:prstGeom>
          <a:noFill/>
          <a:ln>
            <a:noFill/>
          </a:ln>
        </p:spPr>
      </p:pic>
      <p:sp>
        <p:nvSpPr>
          <p:cNvPr id="2" name="Slide Number Placeholder 1">
            <a:extLst>
              <a:ext uri="{FF2B5EF4-FFF2-40B4-BE49-F238E27FC236}">
                <a16:creationId xmlns:a16="http://schemas.microsoft.com/office/drawing/2014/main" id="{F980645F-6FA5-C3BC-0D67-2591FFEF7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Point Cloud Registration &amp; Alignment</a:t>
            </a:r>
            <a:endParaRPr/>
          </a:p>
        </p:txBody>
      </p:sp>
      <p:sp>
        <p:nvSpPr>
          <p:cNvPr id="725" name="Google Shape;725;p10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Iterative Closest Point (ICP)</a:t>
            </a:r>
            <a:endParaRPr/>
          </a:p>
        </p:txBody>
      </p:sp>
      <p:sp>
        <p:nvSpPr>
          <p:cNvPr id="2" name="Slide Number Placeholder 1">
            <a:extLst>
              <a:ext uri="{FF2B5EF4-FFF2-40B4-BE49-F238E27FC236}">
                <a16:creationId xmlns:a16="http://schemas.microsoft.com/office/drawing/2014/main" id="{4AE02641-2D6A-3424-32AF-607B758B2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Outline</a:t>
            </a:r>
            <a:endParaRPr dirty="0"/>
          </a:p>
        </p:txBody>
      </p:sp>
      <p:sp>
        <p:nvSpPr>
          <p:cNvPr id="414" name="Google Shape;414;p63"/>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ts val="1100"/>
              <a:buFont typeface="Arial"/>
              <a:buNone/>
            </a:pPr>
            <a:r>
              <a:rPr lang="en" sz="1800" dirty="0">
                <a:solidFill>
                  <a:srgbClr val="1D1C1D"/>
                </a:solidFill>
                <a:highlight>
                  <a:srgbClr val="F8F8F8"/>
                </a:highlight>
              </a:rPr>
              <a:t>1. Introduction to LiDAR and Remote Sensing</a:t>
            </a:r>
            <a:endParaRPr sz="1800" dirty="0">
              <a:solidFill>
                <a:srgbClr val="1D1C1D"/>
              </a:solidFill>
              <a:highlight>
                <a:srgbClr val="F8F8F8"/>
              </a:highlight>
            </a:endParaRPr>
          </a:p>
          <a:p>
            <a:pPr marL="0" lvl="0" indent="0" algn="l" rtl="0">
              <a:spcBef>
                <a:spcPts val="1200"/>
              </a:spcBef>
              <a:spcAft>
                <a:spcPts val="0"/>
              </a:spcAft>
              <a:buClr>
                <a:schemeClr val="dk1"/>
              </a:buClr>
              <a:buSzPts val="1100"/>
              <a:buFont typeface="Arial"/>
              <a:buNone/>
            </a:pPr>
            <a:r>
              <a:rPr lang="en" sz="1800" dirty="0">
                <a:solidFill>
                  <a:srgbClr val="1D1C1D"/>
                </a:solidFill>
                <a:highlight>
                  <a:srgbClr val="F8F8F8"/>
                </a:highlight>
              </a:rPr>
              <a:t>2. Traditional Point Cloud Techniques</a:t>
            </a:r>
            <a:endParaRPr lang="en-US" sz="1800" dirty="0">
              <a:solidFill>
                <a:srgbClr val="1D1C1D"/>
              </a:solidFill>
              <a:highlight>
                <a:srgbClr val="F8F8F8"/>
              </a:highlight>
            </a:endParaRPr>
          </a:p>
          <a:p>
            <a:pPr marL="723900" lvl="0" indent="-228600" algn="l" rtl="0">
              <a:spcBef>
                <a:spcPts val="1200"/>
              </a:spcBef>
              <a:spcAft>
                <a:spcPts val="0"/>
              </a:spcAft>
              <a:buClr>
                <a:srgbClr val="1D1C1D"/>
              </a:buClr>
              <a:buSzPts val="1150"/>
              <a:buNone/>
            </a:pPr>
            <a:r>
              <a:rPr lang="en-US" sz="1800" dirty="0">
                <a:solidFill>
                  <a:srgbClr val="1D1C1D"/>
                </a:solidFill>
                <a:highlight>
                  <a:srgbClr val="F8F8F8"/>
                </a:highlight>
              </a:rPr>
              <a:t>1. Noise Filtering - SOR vs ROR</a:t>
            </a: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2. Ground Filtering - Cloth Simulation Filter</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2. Feature Extraction &amp; Structural Analysis</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3. Classification and Segmentation (non-DL)</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4. Point Cloud Registration - ICP</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endParaRPr sz="1800" dirty="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800" dirty="0">
                <a:solidFill>
                  <a:srgbClr val="1D1C1D"/>
                </a:solidFill>
                <a:highlight>
                  <a:srgbClr val="F8F8F8"/>
                </a:highlight>
              </a:rPr>
              <a:t>3. Deep Learning for LiDAR</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1. Motivation: Why DL?</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2. Historical Context </a:t>
            </a: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3. PointNet</a:t>
            </a:r>
            <a:endParaRPr sz="1800" dirty="0">
              <a:solidFill>
                <a:srgbClr val="1D1C1D"/>
              </a:solidFill>
              <a:highlight>
                <a:srgbClr val="F8F8F8"/>
              </a:highlight>
            </a:endParaRPr>
          </a:p>
          <a:p>
            <a:pPr marL="723900" lvl="0" indent="-228600" algn="l" rtl="0">
              <a:spcBef>
                <a:spcPts val="0"/>
              </a:spcBef>
              <a:spcAft>
                <a:spcPts val="0"/>
              </a:spcAft>
              <a:buClr>
                <a:srgbClr val="1D1C1D"/>
              </a:buClr>
              <a:buSzPts val="1150"/>
              <a:buNone/>
            </a:pPr>
            <a:r>
              <a:rPr lang="en" sz="1800" dirty="0">
                <a:solidFill>
                  <a:srgbClr val="1D1C1D"/>
                </a:solidFill>
                <a:highlight>
                  <a:srgbClr val="F8F8F8"/>
                </a:highlight>
              </a:rPr>
              <a:t>4. Practical Considerations</a:t>
            </a:r>
            <a:endParaRPr sz="1800" dirty="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800" dirty="0">
                <a:solidFill>
                  <a:srgbClr val="1D1C1D"/>
                </a:solidFill>
                <a:highlight>
                  <a:srgbClr val="F8F8F8"/>
                </a:highlight>
              </a:rPr>
              <a:t>4. Explainability in DL </a:t>
            </a:r>
          </a:p>
          <a:p>
            <a:pPr marL="0" lvl="0" indent="0" algn="l" rtl="0">
              <a:spcBef>
                <a:spcPts val="0"/>
              </a:spcBef>
              <a:spcAft>
                <a:spcPts val="0"/>
              </a:spcAft>
              <a:buClr>
                <a:schemeClr val="dk1"/>
              </a:buClr>
              <a:buSzPts val="1100"/>
              <a:buFont typeface="Arial"/>
              <a:buNone/>
            </a:pPr>
            <a:r>
              <a:rPr lang="en" sz="1800" dirty="0">
                <a:solidFill>
                  <a:srgbClr val="1D1C1D"/>
                </a:solidFill>
                <a:highlight>
                  <a:srgbClr val="F8F8F8"/>
                </a:highlight>
              </a:rPr>
              <a:t>5. Summary &amp; Future Directions + Quick Q&amp;A</a:t>
            </a:r>
            <a:endParaRPr sz="2400" dirty="0"/>
          </a:p>
        </p:txBody>
      </p:sp>
      <p:sp>
        <p:nvSpPr>
          <p:cNvPr id="2" name="Slide Number Placeholder 1">
            <a:extLst>
              <a:ext uri="{FF2B5EF4-FFF2-40B4-BE49-F238E27FC236}">
                <a16:creationId xmlns:a16="http://schemas.microsoft.com/office/drawing/2014/main" id="{EF60BDBB-BA7C-FEA3-4F2A-CF7232BC4A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LiDAR</a:t>
            </a:r>
            <a:endParaRPr/>
          </a:p>
        </p:txBody>
      </p:sp>
      <p:sp>
        <p:nvSpPr>
          <p:cNvPr id="420" name="Google Shape;420;p64"/>
          <p:cNvSpPr txBox="1"/>
          <p:nvPr/>
        </p:nvSpPr>
        <p:spPr>
          <a:xfrm>
            <a:off x="2831950" y="4678850"/>
            <a:ext cx="52824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An example of airborne LiDAR </a:t>
            </a:r>
            <a:r>
              <a:rPr lang="en" sz="700">
                <a:solidFill>
                  <a:schemeClr val="dk2"/>
                </a:solidFill>
              </a:rPr>
              <a:t>ref:https://www.geoilenergy.com/en/servicios/geoespaciales/eagle-mapping</a:t>
            </a:r>
            <a:endParaRPr sz="700">
              <a:solidFill>
                <a:schemeClr val="dk2"/>
              </a:solidFill>
            </a:endParaRPr>
          </a:p>
        </p:txBody>
      </p:sp>
      <p:pic>
        <p:nvPicPr>
          <p:cNvPr id="421" name="Google Shape;421;p64" title="airborne_lidar_1.gif"/>
          <p:cNvPicPr preferRelativeResize="0"/>
          <p:nvPr/>
        </p:nvPicPr>
        <p:blipFill>
          <a:blip r:embed="rId3">
            <a:alphaModFix/>
          </a:blip>
          <a:stretch>
            <a:fillRect/>
          </a:stretch>
        </p:blipFill>
        <p:spPr>
          <a:xfrm>
            <a:off x="4618238" y="2735225"/>
            <a:ext cx="3376537" cy="1894650"/>
          </a:xfrm>
          <a:prstGeom prst="rect">
            <a:avLst/>
          </a:prstGeom>
          <a:noFill/>
          <a:ln>
            <a:noFill/>
          </a:ln>
        </p:spPr>
      </p:pic>
      <p:pic>
        <p:nvPicPr>
          <p:cNvPr id="422" name="Google Shape;422;p64" title="airborned_lidar_2.gif"/>
          <p:cNvPicPr preferRelativeResize="0"/>
          <p:nvPr/>
        </p:nvPicPr>
        <p:blipFill>
          <a:blip r:embed="rId4">
            <a:alphaModFix/>
          </a:blip>
          <a:stretch>
            <a:fillRect/>
          </a:stretch>
        </p:blipFill>
        <p:spPr>
          <a:xfrm>
            <a:off x="917025" y="2735225"/>
            <a:ext cx="3369125" cy="1894656"/>
          </a:xfrm>
          <a:prstGeom prst="rect">
            <a:avLst/>
          </a:prstGeom>
          <a:noFill/>
          <a:ln>
            <a:noFill/>
          </a:ln>
        </p:spPr>
      </p:pic>
      <p:pic>
        <p:nvPicPr>
          <p:cNvPr id="423" name="Google Shape;423;p64"/>
          <p:cNvPicPr preferRelativeResize="0"/>
          <p:nvPr/>
        </p:nvPicPr>
        <p:blipFill>
          <a:blip r:embed="rId5">
            <a:alphaModFix/>
          </a:blip>
          <a:stretch>
            <a:fillRect/>
          </a:stretch>
        </p:blipFill>
        <p:spPr>
          <a:xfrm>
            <a:off x="2945800" y="817925"/>
            <a:ext cx="2690002" cy="1793325"/>
          </a:xfrm>
          <a:prstGeom prst="rect">
            <a:avLst/>
          </a:prstGeom>
          <a:noFill/>
          <a:ln>
            <a:noFill/>
          </a:ln>
        </p:spPr>
      </p:pic>
      <p:sp>
        <p:nvSpPr>
          <p:cNvPr id="2" name="Slide Number Placeholder 1">
            <a:extLst>
              <a:ext uri="{FF2B5EF4-FFF2-40B4-BE49-F238E27FC236}">
                <a16:creationId xmlns:a16="http://schemas.microsoft.com/office/drawing/2014/main" id="{53CB5CC6-6844-76DB-81F5-37C2A2A02B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LiDAR</a:t>
            </a:r>
            <a:endParaRPr/>
          </a:p>
        </p:txBody>
      </p:sp>
      <p:sp>
        <p:nvSpPr>
          <p:cNvPr id="429" name="Google Shape;429;p65"/>
          <p:cNvSpPr txBox="1"/>
          <p:nvPr/>
        </p:nvSpPr>
        <p:spPr>
          <a:xfrm>
            <a:off x="1318575" y="4594925"/>
            <a:ext cx="71265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2"/>
                </a:solidFill>
              </a:rPr>
              <a:t>ref: https://www.laserscanningforum.com/forum/viewtopic.php?t=17157</a:t>
            </a:r>
            <a:endParaRPr sz="1500">
              <a:solidFill>
                <a:schemeClr val="dk2"/>
              </a:solidFill>
            </a:endParaRPr>
          </a:p>
        </p:txBody>
      </p:sp>
      <p:pic>
        <p:nvPicPr>
          <p:cNvPr id="430" name="Google Shape;430;p65" title="how_lidar_works_720p.gif"/>
          <p:cNvPicPr preferRelativeResize="0"/>
          <p:nvPr/>
        </p:nvPicPr>
        <p:blipFill>
          <a:blip r:embed="rId3">
            <a:alphaModFix/>
          </a:blip>
          <a:stretch>
            <a:fillRect/>
          </a:stretch>
        </p:blipFill>
        <p:spPr>
          <a:xfrm>
            <a:off x="1928975" y="1032800"/>
            <a:ext cx="4729399" cy="3547049"/>
          </a:xfrm>
          <a:prstGeom prst="rect">
            <a:avLst/>
          </a:prstGeom>
          <a:noFill/>
          <a:ln>
            <a:noFill/>
          </a:ln>
        </p:spPr>
      </p:pic>
      <p:sp>
        <p:nvSpPr>
          <p:cNvPr id="431" name="Google Shape;431;p65"/>
          <p:cNvSpPr txBox="1"/>
          <p:nvPr/>
        </p:nvSpPr>
        <p:spPr>
          <a:xfrm>
            <a:off x="7027500" y="3810000"/>
            <a:ext cx="16200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rPr>
              <a:t>Why lasers? </a:t>
            </a:r>
            <a:endParaRPr sz="2600">
              <a:solidFill>
                <a:schemeClr val="dk2"/>
              </a:solidFill>
            </a:endParaRPr>
          </a:p>
        </p:txBody>
      </p:sp>
      <p:sp>
        <p:nvSpPr>
          <p:cNvPr id="2" name="Slide Number Placeholder 1">
            <a:extLst>
              <a:ext uri="{FF2B5EF4-FFF2-40B4-BE49-F238E27FC236}">
                <a16:creationId xmlns:a16="http://schemas.microsoft.com/office/drawing/2014/main" id="{8D523E71-88D2-5F14-7D34-8CE9E77B16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Laser Beam Divergence</a:t>
            </a:r>
            <a:endParaRPr/>
          </a:p>
        </p:txBody>
      </p:sp>
      <p:pic>
        <p:nvPicPr>
          <p:cNvPr id="437" name="Google Shape;437;p66"/>
          <p:cNvPicPr preferRelativeResize="0"/>
          <p:nvPr/>
        </p:nvPicPr>
        <p:blipFill>
          <a:blip r:embed="rId3">
            <a:alphaModFix/>
          </a:blip>
          <a:stretch>
            <a:fillRect/>
          </a:stretch>
        </p:blipFill>
        <p:spPr>
          <a:xfrm>
            <a:off x="3389900" y="888275"/>
            <a:ext cx="5442398" cy="3820976"/>
          </a:xfrm>
          <a:prstGeom prst="rect">
            <a:avLst/>
          </a:prstGeom>
          <a:noFill/>
          <a:ln>
            <a:noFill/>
          </a:ln>
        </p:spPr>
      </p:pic>
      <p:sp>
        <p:nvSpPr>
          <p:cNvPr id="438" name="Google Shape;438;p66"/>
          <p:cNvSpPr txBox="1"/>
          <p:nvPr/>
        </p:nvSpPr>
        <p:spPr>
          <a:xfrm>
            <a:off x="3437400" y="4625125"/>
            <a:ext cx="5078100" cy="442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None/>
            </a:pPr>
            <a:r>
              <a:rPr lang="en" sz="800"/>
              <a:t>ref: </a:t>
            </a:r>
            <a:r>
              <a:rPr lang="en" sz="800">
                <a:solidFill>
                  <a:srgbClr val="202124"/>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Lidar beam divergence and footprint – Geohub</a:t>
            </a:r>
            <a:endParaRPr sz="600">
              <a:solidFill>
                <a:schemeClr val="dk2"/>
              </a:solidFill>
            </a:endParaRPr>
          </a:p>
          <a:p>
            <a:pPr marL="0" lvl="0" indent="0" algn="l" rtl="0">
              <a:lnSpc>
                <a:spcPct val="133333"/>
              </a:lnSpc>
              <a:spcBef>
                <a:spcPts val="0"/>
              </a:spcBef>
              <a:spcAft>
                <a:spcPts val="0"/>
              </a:spcAft>
              <a:buNone/>
            </a:pPr>
            <a:r>
              <a:rPr lang="en" sz="400">
                <a:solidFill>
                  <a:schemeClr val="dk2"/>
                </a:solidFill>
              </a:rPr>
              <a:t>https://www.google.com/url?sa=i&amp;url=https%3A%2F%2Fgeohubkenya.wordpress.com%2F2019%2F05%2F17%2Flidar-beam-divergence-and-footprint%2F&amp;psig=AOvVaw2B8qdWc1i0c_nJwgIwaAsx&amp;ust=1745336595315000&amp;source=images&amp;cd=vfe&amp;opi=89978449&amp;ved=0CBcQjhxqGAoTCJiZudC76YwDFQAAAAAdAAAAABCZAQ</a:t>
            </a:r>
            <a:endParaRPr sz="400">
              <a:solidFill>
                <a:schemeClr val="dk2"/>
              </a:solidFill>
            </a:endParaRPr>
          </a:p>
        </p:txBody>
      </p:sp>
      <p:pic>
        <p:nvPicPr>
          <p:cNvPr id="439" name="Google Shape;439;p66"/>
          <p:cNvPicPr preferRelativeResize="0"/>
          <p:nvPr/>
        </p:nvPicPr>
        <p:blipFill>
          <a:blip r:embed="rId5">
            <a:alphaModFix/>
          </a:blip>
          <a:stretch>
            <a:fillRect/>
          </a:stretch>
        </p:blipFill>
        <p:spPr>
          <a:xfrm>
            <a:off x="357350" y="1913398"/>
            <a:ext cx="3194350" cy="1316700"/>
          </a:xfrm>
          <a:prstGeom prst="rect">
            <a:avLst/>
          </a:prstGeom>
          <a:noFill/>
          <a:ln>
            <a:noFill/>
          </a:ln>
        </p:spPr>
      </p:pic>
      <p:sp>
        <p:nvSpPr>
          <p:cNvPr id="440" name="Google Shape;440;p66"/>
          <p:cNvSpPr txBox="1"/>
          <p:nvPr/>
        </p:nvSpPr>
        <p:spPr>
          <a:xfrm>
            <a:off x="327125" y="3422300"/>
            <a:ext cx="31944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2"/>
                </a:solidFill>
              </a:rPr>
              <a:t>ref: https://web.phys.ksu.edu/VQM/laserweb/Labs/Diverge/Cdiverge2.htm</a:t>
            </a:r>
            <a:endParaRPr sz="700">
              <a:solidFill>
                <a:schemeClr val="dk2"/>
              </a:solidFill>
            </a:endParaRPr>
          </a:p>
        </p:txBody>
      </p:sp>
      <p:sp>
        <p:nvSpPr>
          <p:cNvPr id="2" name="Slide Number Placeholder 1">
            <a:extLst>
              <a:ext uri="{FF2B5EF4-FFF2-40B4-BE49-F238E27FC236}">
                <a16:creationId xmlns:a16="http://schemas.microsoft.com/office/drawing/2014/main" id="{F07334AA-D1EB-5D60-6D1A-6271044855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a:spLocks noGrp="1"/>
          </p:cNvSpPr>
          <p:nvPr>
            <p:ph type="title"/>
          </p:nvPr>
        </p:nvSpPr>
        <p:spPr>
          <a:xfrm>
            <a:off x="311700" y="10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LiDAR on different platforms</a:t>
            </a:r>
            <a:endParaRPr/>
          </a:p>
        </p:txBody>
      </p:sp>
      <p:pic>
        <p:nvPicPr>
          <p:cNvPr id="446" name="Google Shape;446;p67"/>
          <p:cNvPicPr preferRelativeResize="0"/>
          <p:nvPr/>
        </p:nvPicPr>
        <p:blipFill>
          <a:blip r:embed="rId3">
            <a:alphaModFix/>
          </a:blip>
          <a:stretch>
            <a:fillRect/>
          </a:stretch>
        </p:blipFill>
        <p:spPr>
          <a:xfrm>
            <a:off x="2707500" y="680225"/>
            <a:ext cx="3393917" cy="3773476"/>
          </a:xfrm>
          <a:prstGeom prst="rect">
            <a:avLst/>
          </a:prstGeom>
          <a:noFill/>
          <a:ln>
            <a:noFill/>
          </a:ln>
        </p:spPr>
      </p:pic>
      <p:sp>
        <p:nvSpPr>
          <p:cNvPr id="447" name="Google Shape;447;p67"/>
          <p:cNvSpPr txBox="1"/>
          <p:nvPr/>
        </p:nvSpPr>
        <p:spPr>
          <a:xfrm>
            <a:off x="1803825" y="4380900"/>
            <a:ext cx="54876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Illustration of the various remote sensing platforms for forest structure measurements.</a:t>
            </a:r>
            <a:br>
              <a:rPr lang="en" sz="1000">
                <a:solidFill>
                  <a:srgbClr val="222222"/>
                </a:solidFill>
                <a:highlight>
                  <a:srgbClr val="FFFFFF"/>
                </a:highlight>
              </a:rPr>
            </a:br>
            <a:r>
              <a:rPr lang="en" sz="900" i="1">
                <a:solidFill>
                  <a:schemeClr val="accent3"/>
                </a:solidFill>
                <a:highlight>
                  <a:srgbClr val="FFFFFF"/>
                </a:highlight>
                <a:latin typeface="Roboto"/>
                <a:ea typeface="Roboto"/>
                <a:cs typeface="Roboto"/>
                <a:sym typeface="Roboto"/>
              </a:rPr>
              <a:t>Borsah, A. A., Nazeer, M., &amp; Wong, M. S. (2023). LIDAR-Based Forest Biomass Remote Sensing: A Review of Metrics, Methods, and Assessment Criteria for the Selection of Allometric Equations. Forests, 14(10), 2095. https://doi.org/10.3390/f14102095</a:t>
            </a:r>
            <a:endParaRPr sz="1800" i="1">
              <a:solidFill>
                <a:schemeClr val="accent3"/>
              </a:solidFill>
            </a:endParaRPr>
          </a:p>
        </p:txBody>
      </p:sp>
      <p:sp>
        <p:nvSpPr>
          <p:cNvPr id="448" name="Google Shape;448;p67"/>
          <p:cNvSpPr txBox="1"/>
          <p:nvPr/>
        </p:nvSpPr>
        <p:spPr>
          <a:xfrm>
            <a:off x="7335000" y="3502500"/>
            <a:ext cx="1432500" cy="11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Why multiple returns?</a:t>
            </a:r>
            <a:endParaRPr sz="1800">
              <a:solidFill>
                <a:schemeClr val="dk1"/>
              </a:solidFill>
            </a:endParaRPr>
          </a:p>
        </p:txBody>
      </p:sp>
      <p:sp>
        <p:nvSpPr>
          <p:cNvPr id="2" name="Slide Number Placeholder 1">
            <a:extLst>
              <a:ext uri="{FF2B5EF4-FFF2-40B4-BE49-F238E27FC236}">
                <a16:creationId xmlns:a16="http://schemas.microsoft.com/office/drawing/2014/main" id="{44E0E81B-D89F-4677-143A-BA21A9A3A0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3784</Words>
  <Application>Microsoft Office PowerPoint</Application>
  <PresentationFormat>On-screen Show (16:9)</PresentationFormat>
  <Paragraphs>376</Paragraphs>
  <Slides>47</Slides>
  <Notes>47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47</vt:i4>
      </vt:variant>
    </vt:vector>
  </HeadingPairs>
  <TitlesOfParts>
    <vt:vector size="65" baseType="lpstr">
      <vt:lpstr>Hepta Slab</vt:lpstr>
      <vt:lpstr>Barlow</vt:lpstr>
      <vt:lpstr>Arial</vt:lpstr>
      <vt:lpstr>Century Gothic</vt:lpstr>
      <vt:lpstr>Corbel</vt:lpstr>
      <vt:lpstr>Barlow ExtraLight</vt:lpstr>
      <vt:lpstr>Barlow Light</vt:lpstr>
      <vt:lpstr>Hepta Slab Light</vt:lpstr>
      <vt:lpstr>Rockwell Condensed</vt:lpstr>
      <vt:lpstr>Hepta Slab Medium</vt:lpstr>
      <vt:lpstr>Roboto</vt:lpstr>
      <vt:lpstr>Rockwell</vt:lpstr>
      <vt:lpstr>Barlow Medium</vt:lpstr>
      <vt:lpstr>Roboto Mono</vt:lpstr>
      <vt:lpstr>Wingdings</vt:lpstr>
      <vt:lpstr>Strategy Plan</vt:lpstr>
      <vt:lpstr>Wood Type</vt:lpstr>
      <vt:lpstr>Parallax</vt:lpstr>
      <vt:lpstr>LiDAR in Remote Sensing: From Traditional Methods to Deep Learning (A brief intro)</vt:lpstr>
      <vt:lpstr>Quiz</vt:lpstr>
      <vt:lpstr>Quiz</vt:lpstr>
      <vt:lpstr>Quiz</vt:lpstr>
      <vt:lpstr>Outline</vt:lpstr>
      <vt:lpstr>What is LiDAR</vt:lpstr>
      <vt:lpstr>What is LiDAR</vt:lpstr>
      <vt:lpstr>Laser Beam Divergence</vt:lpstr>
      <vt:lpstr>LiDAR on different platforms</vt:lpstr>
      <vt:lpstr>LiDAR on Autonomous Vehicles</vt:lpstr>
      <vt:lpstr>Why LiDAR - applications</vt:lpstr>
      <vt:lpstr>LiDAR in Forestry</vt:lpstr>
      <vt:lpstr>Traditional Point Cloud Techniques</vt:lpstr>
      <vt:lpstr>Statistical Outlier Removal (SOR)</vt:lpstr>
      <vt:lpstr>Statistical Outlier Removal (SOR)</vt:lpstr>
      <vt:lpstr>Radius Outlier Removal (ROR)</vt:lpstr>
      <vt:lpstr>SOR vs ROR</vt:lpstr>
      <vt:lpstr>Preprocessing and filtering</vt:lpstr>
      <vt:lpstr>PCA for normals and others</vt:lpstr>
      <vt:lpstr>Deep Learning for LiDAR</vt:lpstr>
      <vt:lpstr>Motivation: Why Deep Learning?</vt:lpstr>
      <vt:lpstr>Early DL Methods on Point Clouds</vt:lpstr>
      <vt:lpstr>Early DL Methods on Point Clouds: Historical Context</vt:lpstr>
      <vt:lpstr>Early DL Methods on Point Clouds</vt:lpstr>
      <vt:lpstr>Challenges for direct point-based learning</vt:lpstr>
      <vt:lpstr>Early DL Methods on Point Clouds</vt:lpstr>
      <vt:lpstr>Pointnet</vt:lpstr>
      <vt:lpstr>Deep Dive into PointNet - Affine transformation matrix</vt:lpstr>
      <vt:lpstr>Deep Dive into PointNet - T-Net</vt:lpstr>
      <vt:lpstr>Canonicalization - How PointNet Learns Transformations</vt:lpstr>
      <vt:lpstr>Canonicalization - How PointNet Learns Transformations</vt:lpstr>
      <vt:lpstr>Canonicalization - How PointNet Learns Transformations</vt:lpstr>
      <vt:lpstr>Time and Space Complexity Analysis</vt:lpstr>
      <vt:lpstr>PointNet</vt:lpstr>
      <vt:lpstr>More to come</vt:lpstr>
      <vt:lpstr>Practical Considerations</vt:lpstr>
      <vt:lpstr>Practical Considerations</vt:lpstr>
      <vt:lpstr>Find the Code, Send me a Message, and More…</vt:lpstr>
      <vt:lpstr>Backup Slides</vt:lpstr>
      <vt:lpstr>Feature Extraction &amp; Structural Analysis</vt:lpstr>
      <vt:lpstr>Normals Estimation with PCA </vt:lpstr>
      <vt:lpstr>RANSAC (RANdom SAmple Consensus)</vt:lpstr>
      <vt:lpstr>RANSAC for Tree Shape Detection</vt:lpstr>
      <vt:lpstr>Classification and Segmentation (non-DL methods)</vt:lpstr>
      <vt:lpstr>Classification and Segmentation (non-DL methods)</vt:lpstr>
      <vt:lpstr>Point Cloud Registration &amp; Alignment</vt:lpstr>
      <vt:lpstr>Point Cloud Registration &amp; Alignment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Fei Zhang</cp:lastModifiedBy>
  <cp:revision>7</cp:revision>
  <dcterms:modified xsi:type="dcterms:W3CDTF">2025-04-22T18:46:02Z</dcterms:modified>
</cp:coreProperties>
</file>